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70" r:id="rId6"/>
    <p:sldMasterId id="2147483672" r:id="rId7"/>
    <p:sldMasterId id="2147483674" r:id="rId8"/>
    <p:sldMasterId id="2147483676" r:id="rId9"/>
    <p:sldMasterId id="2147483678" r:id="rId10"/>
    <p:sldMasterId id="2147483680" r:id="rId11"/>
    <p:sldMasterId id="2147483682" r:id="rId12"/>
    <p:sldMasterId id="2147483684" r:id="rId13"/>
    <p:sldMasterId id="2147483686" r:id="rId14"/>
  </p:sldMasterIdLst>
  <p:notesMasterIdLst>
    <p:notesMasterId r:id="rId29"/>
  </p:notesMasterIdLst>
  <p:sldIdLst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003835003657876"/>
          <c:y val="0.15931690416257327"/>
          <c:w val="0.88495603674540702"/>
          <c:h val="0.7266027248039616"/>
        </c:manualLayout>
      </c:layout>
      <c:lineChart>
        <c:grouping val="standard"/>
        <c:varyColors val="0"/>
        <c:ser>
          <c:idx val="0"/>
          <c:order val="0"/>
          <c:tx>
            <c:strRef>
              <c:f>CRC!$A$2</c:f>
              <c:strCache>
                <c:ptCount val="1"/>
                <c:pt idx="0">
                  <c:v>AUS</c:v>
                </c:pt>
              </c:strCache>
            </c:strRef>
          </c:tx>
          <c:marker>
            <c:symbol val="none"/>
          </c:marker>
          <c:cat>
            <c:strRef>
              <c:f>CRC!$B$1:$D$1</c:f>
              <c:strCache>
                <c:ptCount val="3"/>
                <c:pt idx="0">
                  <c:v>1995-99</c:v>
                </c:pt>
                <c:pt idx="1">
                  <c:v>2000-02</c:v>
                </c:pt>
                <c:pt idx="2">
                  <c:v>2005-07</c:v>
                </c:pt>
              </c:strCache>
            </c:strRef>
          </c:cat>
          <c:val>
            <c:numRef>
              <c:f>CRC!$B$2:$D$2</c:f>
              <c:numCache>
                <c:formatCode>General</c:formatCode>
                <c:ptCount val="3"/>
                <c:pt idx="0">
                  <c:v>60</c:v>
                </c:pt>
                <c:pt idx="1">
                  <c:v>63.4</c:v>
                </c:pt>
                <c:pt idx="2">
                  <c:v>65.900000000000006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CRC!$A$3</c:f>
              <c:strCache>
                <c:ptCount val="1"/>
                <c:pt idx="0">
                  <c:v>CAN</c:v>
                </c:pt>
              </c:strCache>
            </c:strRef>
          </c:tx>
          <c:marker>
            <c:symbol val="none"/>
          </c:marker>
          <c:cat>
            <c:strRef>
              <c:f>CRC!$B$1:$D$1</c:f>
              <c:strCache>
                <c:ptCount val="3"/>
                <c:pt idx="0">
                  <c:v>1995-99</c:v>
                </c:pt>
                <c:pt idx="1">
                  <c:v>2000-02</c:v>
                </c:pt>
                <c:pt idx="2">
                  <c:v>2005-07</c:v>
                </c:pt>
              </c:strCache>
            </c:strRef>
          </c:cat>
          <c:val>
            <c:numRef>
              <c:f>CRC!$B$3:$D$3</c:f>
              <c:numCache>
                <c:formatCode>General</c:formatCode>
                <c:ptCount val="3"/>
                <c:pt idx="0">
                  <c:v>58.1</c:v>
                </c:pt>
                <c:pt idx="1">
                  <c:v>60.9</c:v>
                </c:pt>
                <c:pt idx="2">
                  <c:v>63.7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CRC!$A$4</c:f>
              <c:strCache>
                <c:ptCount val="1"/>
                <c:pt idx="0">
                  <c:v>SWE</c:v>
                </c:pt>
              </c:strCache>
            </c:strRef>
          </c:tx>
          <c:marker>
            <c:symbol val="none"/>
          </c:marker>
          <c:cat>
            <c:strRef>
              <c:f>CRC!$B$1:$D$1</c:f>
              <c:strCache>
                <c:ptCount val="3"/>
                <c:pt idx="0">
                  <c:v>1995-99</c:v>
                </c:pt>
                <c:pt idx="1">
                  <c:v>2000-02</c:v>
                </c:pt>
                <c:pt idx="2">
                  <c:v>2005-07</c:v>
                </c:pt>
              </c:strCache>
            </c:strRef>
          </c:cat>
          <c:val>
            <c:numRef>
              <c:f>CRC!$B$4:$D$4</c:f>
              <c:numCache>
                <c:formatCode>General</c:formatCode>
                <c:ptCount val="3"/>
                <c:pt idx="0">
                  <c:v>58.5</c:v>
                </c:pt>
                <c:pt idx="1">
                  <c:v>60.6</c:v>
                </c:pt>
                <c:pt idx="2">
                  <c:v>62.6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CRC!$A$5</c:f>
              <c:strCache>
                <c:ptCount val="1"/>
                <c:pt idx="0">
                  <c:v>NOR</c:v>
                </c:pt>
              </c:strCache>
            </c:strRef>
          </c:tx>
          <c:marker>
            <c:symbol val="none"/>
          </c:marker>
          <c:cat>
            <c:strRef>
              <c:f>CRC!$B$1:$D$1</c:f>
              <c:strCache>
                <c:ptCount val="3"/>
                <c:pt idx="0">
                  <c:v>1995-99</c:v>
                </c:pt>
                <c:pt idx="1">
                  <c:v>2000-02</c:v>
                </c:pt>
                <c:pt idx="2">
                  <c:v>2005-07</c:v>
                </c:pt>
              </c:strCache>
            </c:strRef>
          </c:cat>
          <c:val>
            <c:numRef>
              <c:f>CRC!$B$5:$D$5</c:f>
              <c:numCache>
                <c:formatCode>General</c:formatCode>
                <c:ptCount val="3"/>
                <c:pt idx="0">
                  <c:v>56.9</c:v>
                </c:pt>
                <c:pt idx="1">
                  <c:v>58.8</c:v>
                </c:pt>
                <c:pt idx="2">
                  <c:v>62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CRC!$A$6</c:f>
              <c:strCache>
                <c:ptCount val="1"/>
                <c:pt idx="0">
                  <c:v>DEN</c:v>
                </c:pt>
              </c:strCache>
            </c:strRef>
          </c:tx>
          <c:marker>
            <c:symbol val="none"/>
          </c:marker>
          <c:cat>
            <c:strRef>
              <c:f>CRC!$B$1:$D$1</c:f>
              <c:strCache>
                <c:ptCount val="3"/>
                <c:pt idx="0">
                  <c:v>1995-99</c:v>
                </c:pt>
                <c:pt idx="1">
                  <c:v>2000-02</c:v>
                </c:pt>
                <c:pt idx="2">
                  <c:v>2005-07</c:v>
                </c:pt>
              </c:strCache>
            </c:strRef>
          </c:cat>
          <c:val>
            <c:numRef>
              <c:f>CRC!$B$6:$D$6</c:f>
              <c:numCache>
                <c:formatCode>General</c:formatCode>
                <c:ptCount val="3"/>
                <c:pt idx="0">
                  <c:v>48.2</c:v>
                </c:pt>
                <c:pt idx="1">
                  <c:v>51.7</c:v>
                </c:pt>
                <c:pt idx="2">
                  <c:v>55.8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CRC!$A$7</c:f>
              <c:strCache>
                <c:ptCount val="1"/>
                <c:pt idx="0">
                  <c:v>UK</c:v>
                </c:pt>
              </c:strCache>
            </c:strRef>
          </c:tx>
          <c:marker>
            <c:symbol val="none"/>
          </c:marker>
          <c:cat>
            <c:strRef>
              <c:f>CRC!$B$1:$D$1</c:f>
              <c:strCache>
                <c:ptCount val="3"/>
                <c:pt idx="0">
                  <c:v>1995-99</c:v>
                </c:pt>
                <c:pt idx="1">
                  <c:v>2000-02</c:v>
                </c:pt>
                <c:pt idx="2">
                  <c:v>2005-07</c:v>
                </c:pt>
              </c:strCache>
            </c:strRef>
          </c:cat>
          <c:val>
            <c:numRef>
              <c:f>CRC!$B$7:$D$7</c:f>
              <c:numCache>
                <c:formatCode>General</c:formatCode>
                <c:ptCount val="3"/>
                <c:pt idx="0">
                  <c:v>47.8</c:v>
                </c:pt>
                <c:pt idx="1">
                  <c:v>51.3</c:v>
                </c:pt>
                <c:pt idx="2">
                  <c:v>53.6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313376"/>
        <c:axId val="386095856"/>
      </c:lineChart>
      <c:catAx>
        <c:axId val="142313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86095856"/>
        <c:crosses val="autoZero"/>
        <c:auto val="0"/>
        <c:lblAlgn val="ctr"/>
        <c:lblOffset val="100"/>
        <c:noMultiLvlLbl val="0"/>
      </c:catAx>
      <c:valAx>
        <c:axId val="386095856"/>
        <c:scaling>
          <c:orientation val="minMax"/>
          <c:min val="4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423133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8287571276644545E-2"/>
          <c:y val="5.4903013970981934E-2"/>
          <c:w val="0.89999990254494144"/>
          <c:h val="7.4169084571998459E-2"/>
        </c:manualLayout>
      </c:layout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38100" cap="flat" cmpd="sng" algn="ctr">
      <a:solidFill>
        <a:srgbClr val="BBE0E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174544264680905"/>
          <c:y val="7.0933974358974361E-2"/>
          <c:w val="0.48415723575008057"/>
          <c:h val="0.8314801282051281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'[2017-02-07-Bowel-Screening-KPI-Report.xlsx]KPI_2'!$A$18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rgbClr val="00B0F0"/>
            </a:solidFill>
            <a:ln w="25400">
              <a:noFill/>
            </a:ln>
          </c:spPr>
          <c:invertIfNegative val="0"/>
          <c:cat>
            <c:strRef>
              <c:f>'[2017-02-07-Bowel-Screening-KPI-Report.xlsx]KPI_2'!$B$27:$B$31</c:f>
              <c:strCache>
                <c:ptCount val="5"/>
                <c:pt idx="0">
                  <c:v>5 least deprived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 most deprived</c:v>
                </c:pt>
              </c:strCache>
            </c:strRef>
          </c:cat>
          <c:val>
            <c:numRef>
              <c:f>'[2017-02-07-Bowel-Screening-KPI-Report.xlsx]KPI_2'!$Q$19:$Q$23</c:f>
              <c:numCache>
                <c:formatCode>###,??0.0;\-#,##0.0;\-;@</c:formatCode>
                <c:ptCount val="5"/>
                <c:pt idx="0">
                  <c:v>62.579332837118393</c:v>
                </c:pt>
                <c:pt idx="1">
                  <c:v>59.214966067712439</c:v>
                </c:pt>
                <c:pt idx="2">
                  <c:v>55.221332577013705</c:v>
                </c:pt>
                <c:pt idx="3">
                  <c:v>49.074895487252633</c:v>
                </c:pt>
                <c:pt idx="4">
                  <c:v>41.93501242266283</c:v>
                </c:pt>
              </c:numCache>
            </c:numRef>
          </c:val>
        </c:ser>
        <c:ser>
          <c:idx val="0"/>
          <c:order val="1"/>
          <c:tx>
            <c:strRef>
              <c:f>'[2017-02-07-Bowel-Screening-KPI-Report.xlsx]KPI_2'!$A$26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rgbClr val="002060"/>
            </a:solidFill>
            <a:ln w="25400">
              <a:noFill/>
            </a:ln>
          </c:spPr>
          <c:invertIfNegative val="0"/>
          <c:cat>
            <c:strRef>
              <c:f>'[2017-02-07-Bowel-Screening-KPI-Report.xlsx]KPI_2'!$B$27:$B$31</c:f>
              <c:strCache>
                <c:ptCount val="5"/>
                <c:pt idx="0">
                  <c:v>5 least deprived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 most deprived</c:v>
                </c:pt>
              </c:strCache>
            </c:strRef>
          </c:cat>
          <c:val>
            <c:numRef>
              <c:f>'[2017-02-07-Bowel-Screening-KPI-Report.xlsx]KPI_2'!$Q$27:$Q$31</c:f>
              <c:numCache>
                <c:formatCode>###,??0.0;\-#,##0.0;\-;@</c:formatCode>
                <c:ptCount val="5"/>
                <c:pt idx="0">
                  <c:v>69.663128649258752</c:v>
                </c:pt>
                <c:pt idx="1">
                  <c:v>66.251546784275149</c:v>
                </c:pt>
                <c:pt idx="2">
                  <c:v>61.608593799463939</c:v>
                </c:pt>
                <c:pt idx="3">
                  <c:v>54.795546457636426</c:v>
                </c:pt>
                <c:pt idx="4">
                  <c:v>46.363592461577468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83869120"/>
        <c:axId val="383869512"/>
      </c:barChart>
      <c:lineChart>
        <c:grouping val="standard"/>
        <c:varyColors val="0"/>
        <c:ser>
          <c:idx val="2"/>
          <c:order val="2"/>
          <c:tx>
            <c:strRef>
              <c:f>'[2017-02-07-Bowel-Screening-KPI-Report.xlsx]targets'!$B$13</c:f>
              <c:strCache>
                <c:ptCount val="1"/>
                <c:pt idx="0">
                  <c:v>Programme target 60% 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trendline>
            <c:spPr>
              <a:ln w="28575">
                <a:solidFill>
                  <a:srgbClr val="FF0000"/>
                </a:solidFill>
              </a:ln>
            </c:spPr>
            <c:trendlineType val="linear"/>
            <c:forward val="0.5"/>
            <c:backward val="0.5"/>
            <c:dispRSqr val="0"/>
            <c:dispEq val="0"/>
          </c:trendline>
          <c:cat>
            <c:strRef>
              <c:f>'[2017-02-07-Bowel-Screening-KPI-Report.xlsx]KPI_2'!$B$19:$B$23</c:f>
              <c:strCache>
                <c:ptCount val="5"/>
                <c:pt idx="0">
                  <c:v>5 least deprived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 most deprived</c:v>
                </c:pt>
              </c:strCache>
            </c:strRef>
          </c:cat>
          <c:val>
            <c:numRef>
              <c:f>'[2017-02-07-Bowel-Screening-KPI-Report.xlsx]targets'!$B$14:$B$18</c:f>
              <c:numCache>
                <c:formatCode>General</c:formatCode>
                <c:ptCount val="5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3869120"/>
        <c:axId val="383869512"/>
      </c:lineChart>
      <c:catAx>
        <c:axId val="38386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3869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386951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ysDash"/>
            </a:ln>
          </c:spPr>
        </c:majorGridlines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3869120"/>
        <c:crosses val="autoZero"/>
        <c:crossBetween val="between"/>
        <c:majorUnit val="10"/>
        <c:dispUnits>
          <c:builtInUnit val="hundreds"/>
        </c:dispUnits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3662200235213367"/>
          <c:y val="5.5918803418803431E-3"/>
          <c:w val="0.30569237148157746"/>
          <c:h val="6.6832321673096509E-2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E33A53-5285-48F8-A7CF-687A5B315A9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A05D3D1-3507-4DF0-81F9-97F4B61D6667}">
      <dgm:prSet phldrT="[Text]"/>
      <dgm:spPr/>
      <dgm:t>
        <a:bodyPr/>
        <a:lstStyle/>
        <a:p>
          <a:r>
            <a:rPr lang="en-GB" dirty="0" smtClean="0"/>
            <a:t>Scottish Government</a:t>
          </a:r>
          <a:endParaRPr lang="en-GB" dirty="0"/>
        </a:p>
      </dgm:t>
    </dgm:pt>
    <dgm:pt modelId="{282E7578-5B40-4035-919C-6C2B574CD47E}" type="parTrans" cxnId="{706505A5-2236-45B9-90D2-648A958E013F}">
      <dgm:prSet/>
      <dgm:spPr/>
      <dgm:t>
        <a:bodyPr/>
        <a:lstStyle/>
        <a:p>
          <a:endParaRPr lang="en-GB"/>
        </a:p>
      </dgm:t>
    </dgm:pt>
    <dgm:pt modelId="{E34002E8-52A9-46A3-B2BC-D540E02812CF}" type="sibTrans" cxnId="{706505A5-2236-45B9-90D2-648A958E013F}">
      <dgm:prSet/>
      <dgm:spPr/>
      <dgm:t>
        <a:bodyPr/>
        <a:lstStyle/>
        <a:p>
          <a:endParaRPr lang="en-GB"/>
        </a:p>
      </dgm:t>
    </dgm:pt>
    <dgm:pt modelId="{CC6D282B-2308-4CF0-A142-06F7FD58D0D3}">
      <dgm:prSet phldrT="[Text]"/>
      <dgm:spPr/>
      <dgm:t>
        <a:bodyPr/>
        <a:lstStyle/>
        <a:p>
          <a:r>
            <a:rPr lang="en-GB" dirty="0" smtClean="0"/>
            <a:t>Scottish Screening Committee</a:t>
          </a:r>
          <a:endParaRPr lang="en-GB" dirty="0"/>
        </a:p>
      </dgm:t>
    </dgm:pt>
    <dgm:pt modelId="{D7CFEC67-4470-4552-BDA5-48A6CC2E56AB}" type="parTrans" cxnId="{4203D2AF-639F-4B83-940A-EF16F3F9B4F7}">
      <dgm:prSet/>
      <dgm:spPr/>
      <dgm:t>
        <a:bodyPr/>
        <a:lstStyle/>
        <a:p>
          <a:endParaRPr lang="en-GB"/>
        </a:p>
      </dgm:t>
    </dgm:pt>
    <dgm:pt modelId="{994C91D4-AEA6-44DD-8B9B-C5EFC09721A0}" type="sibTrans" cxnId="{4203D2AF-639F-4B83-940A-EF16F3F9B4F7}">
      <dgm:prSet/>
      <dgm:spPr/>
      <dgm:t>
        <a:bodyPr/>
        <a:lstStyle/>
        <a:p>
          <a:endParaRPr lang="en-GB"/>
        </a:p>
      </dgm:t>
    </dgm:pt>
    <dgm:pt modelId="{7DD947C4-58CB-46B4-8E62-C430C312B952}">
      <dgm:prSet phldrT="[Text]"/>
      <dgm:spPr/>
      <dgm:t>
        <a:bodyPr/>
        <a:lstStyle/>
        <a:p>
          <a:r>
            <a:rPr lang="en-GB" dirty="0" smtClean="0"/>
            <a:t>Screening Inequalities Network</a:t>
          </a:r>
          <a:endParaRPr lang="en-GB" dirty="0"/>
        </a:p>
      </dgm:t>
    </dgm:pt>
    <dgm:pt modelId="{35AD2F31-149B-4730-8B15-42CDA467F120}" type="parTrans" cxnId="{386EE76F-08F3-4C1A-A044-AA7AD9B6326A}">
      <dgm:prSet/>
      <dgm:spPr/>
      <dgm:t>
        <a:bodyPr/>
        <a:lstStyle/>
        <a:p>
          <a:endParaRPr lang="en-GB"/>
        </a:p>
      </dgm:t>
    </dgm:pt>
    <dgm:pt modelId="{CF016625-BD50-4A47-AC89-6B347893CD2D}" type="sibTrans" cxnId="{386EE76F-08F3-4C1A-A044-AA7AD9B6326A}">
      <dgm:prSet/>
      <dgm:spPr/>
      <dgm:t>
        <a:bodyPr/>
        <a:lstStyle/>
        <a:p>
          <a:endParaRPr lang="en-GB"/>
        </a:p>
      </dgm:t>
    </dgm:pt>
    <dgm:pt modelId="{338C650A-A5D0-4B64-9DBE-01C3ED9EA05D}">
      <dgm:prSet phldrT="[Text]"/>
      <dgm:spPr/>
      <dgm:t>
        <a:bodyPr/>
        <a:lstStyle/>
        <a:p>
          <a:r>
            <a:rPr lang="en-GB" smtClean="0"/>
            <a:t>Operational </a:t>
          </a:r>
          <a:r>
            <a:rPr lang="en-GB" dirty="0" smtClean="0"/>
            <a:t>group</a:t>
          </a:r>
          <a:endParaRPr lang="en-GB" dirty="0"/>
        </a:p>
      </dgm:t>
    </dgm:pt>
    <dgm:pt modelId="{4C5E8AB8-0B53-4844-8848-55E64E94B78F}" type="parTrans" cxnId="{511515F9-6F94-420F-B3EE-CE93D9657217}">
      <dgm:prSet/>
      <dgm:spPr/>
      <dgm:t>
        <a:bodyPr/>
        <a:lstStyle/>
        <a:p>
          <a:endParaRPr lang="en-GB"/>
        </a:p>
      </dgm:t>
    </dgm:pt>
    <dgm:pt modelId="{DCB567EA-FD7B-49B5-9080-6459D8EC4DF7}" type="sibTrans" cxnId="{511515F9-6F94-420F-B3EE-CE93D9657217}">
      <dgm:prSet/>
      <dgm:spPr/>
      <dgm:t>
        <a:bodyPr/>
        <a:lstStyle/>
        <a:p>
          <a:endParaRPr lang="en-GB"/>
        </a:p>
      </dgm:t>
    </dgm:pt>
    <dgm:pt modelId="{DC544F16-AD6F-47F6-B812-00D24465F5EA}">
      <dgm:prSet phldrT="[Text]"/>
      <dgm:spPr/>
      <dgm:t>
        <a:bodyPr/>
        <a:lstStyle/>
        <a:p>
          <a:r>
            <a:rPr lang="en-GB" dirty="0" smtClean="0"/>
            <a:t>Local Boards/Projects</a:t>
          </a:r>
          <a:endParaRPr lang="en-GB" dirty="0"/>
        </a:p>
      </dgm:t>
    </dgm:pt>
    <dgm:pt modelId="{A436AB75-0B5F-4AB5-AA3C-5A50645F2622}" type="parTrans" cxnId="{A9CDAAEC-AE14-4A34-91C0-46DB53CA8377}">
      <dgm:prSet/>
      <dgm:spPr/>
      <dgm:t>
        <a:bodyPr/>
        <a:lstStyle/>
        <a:p>
          <a:endParaRPr lang="en-GB"/>
        </a:p>
      </dgm:t>
    </dgm:pt>
    <dgm:pt modelId="{3E7EA710-6021-46AD-A774-209911FC6C52}" type="sibTrans" cxnId="{A9CDAAEC-AE14-4A34-91C0-46DB53CA8377}">
      <dgm:prSet/>
      <dgm:spPr/>
      <dgm:t>
        <a:bodyPr/>
        <a:lstStyle/>
        <a:p>
          <a:endParaRPr lang="en-GB"/>
        </a:p>
      </dgm:t>
    </dgm:pt>
    <dgm:pt modelId="{A5DAE86E-D93E-4849-80DA-B138B08160B8}" type="pres">
      <dgm:prSet presAssocID="{82E33A53-5285-48F8-A7CF-687A5B315A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75AE625-0A85-479E-9E3E-47B09DCB687A}" type="pres">
      <dgm:prSet presAssocID="{FA05D3D1-3507-4DF0-81F9-97F4B61D666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69FB9B-80D5-4CDC-A65E-2DD4455FA80F}" type="pres">
      <dgm:prSet presAssocID="{E34002E8-52A9-46A3-B2BC-D540E02812CF}" presName="sibTrans" presStyleCnt="0"/>
      <dgm:spPr/>
    </dgm:pt>
    <dgm:pt modelId="{EB852108-8848-4E6E-9970-BDDF10491021}" type="pres">
      <dgm:prSet presAssocID="{CC6D282B-2308-4CF0-A142-06F7FD58D0D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9BB0EC-D378-475B-9170-747B6DA31387}" type="pres">
      <dgm:prSet presAssocID="{994C91D4-AEA6-44DD-8B9B-C5EFC09721A0}" presName="sibTrans" presStyleCnt="0"/>
      <dgm:spPr/>
    </dgm:pt>
    <dgm:pt modelId="{71C0C19E-D158-4F7B-98EC-264FE38E1900}" type="pres">
      <dgm:prSet presAssocID="{7DD947C4-58CB-46B4-8E62-C430C312B95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EBB54C-21DA-4FE7-B072-015F3E8C0179}" type="pres">
      <dgm:prSet presAssocID="{CF016625-BD50-4A47-AC89-6B347893CD2D}" presName="sibTrans" presStyleCnt="0"/>
      <dgm:spPr/>
    </dgm:pt>
    <dgm:pt modelId="{E92F4F56-9798-42CF-9CE3-C063AAF82D7F}" type="pres">
      <dgm:prSet presAssocID="{338C650A-A5D0-4B64-9DBE-01C3ED9EA05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63D0D8-F061-4117-AE19-13ED1012A468}" type="pres">
      <dgm:prSet presAssocID="{DCB567EA-FD7B-49B5-9080-6459D8EC4DF7}" presName="sibTrans" presStyleCnt="0"/>
      <dgm:spPr/>
    </dgm:pt>
    <dgm:pt modelId="{91B4F614-0A27-442D-92E2-7CBD3A0CDCB3}" type="pres">
      <dgm:prSet presAssocID="{DC544F16-AD6F-47F6-B812-00D24465F5E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06505A5-2236-45B9-90D2-648A958E013F}" srcId="{82E33A53-5285-48F8-A7CF-687A5B315A94}" destId="{FA05D3D1-3507-4DF0-81F9-97F4B61D6667}" srcOrd="0" destOrd="0" parTransId="{282E7578-5B40-4035-919C-6C2B574CD47E}" sibTransId="{E34002E8-52A9-46A3-B2BC-D540E02812CF}"/>
    <dgm:cxn modelId="{511515F9-6F94-420F-B3EE-CE93D9657217}" srcId="{82E33A53-5285-48F8-A7CF-687A5B315A94}" destId="{338C650A-A5D0-4B64-9DBE-01C3ED9EA05D}" srcOrd="3" destOrd="0" parTransId="{4C5E8AB8-0B53-4844-8848-55E64E94B78F}" sibTransId="{DCB567EA-FD7B-49B5-9080-6459D8EC4DF7}"/>
    <dgm:cxn modelId="{2AD037B8-91EF-43D2-90BF-584F20335648}" type="presOf" srcId="{DC544F16-AD6F-47F6-B812-00D24465F5EA}" destId="{91B4F614-0A27-442D-92E2-7CBD3A0CDCB3}" srcOrd="0" destOrd="0" presId="urn:microsoft.com/office/officeart/2005/8/layout/default"/>
    <dgm:cxn modelId="{A9CDAAEC-AE14-4A34-91C0-46DB53CA8377}" srcId="{82E33A53-5285-48F8-A7CF-687A5B315A94}" destId="{DC544F16-AD6F-47F6-B812-00D24465F5EA}" srcOrd="4" destOrd="0" parTransId="{A436AB75-0B5F-4AB5-AA3C-5A50645F2622}" sibTransId="{3E7EA710-6021-46AD-A774-209911FC6C52}"/>
    <dgm:cxn modelId="{6A25CC83-A750-4285-9351-4E93F5AD43FF}" type="presOf" srcId="{7DD947C4-58CB-46B4-8E62-C430C312B952}" destId="{71C0C19E-D158-4F7B-98EC-264FE38E1900}" srcOrd="0" destOrd="0" presId="urn:microsoft.com/office/officeart/2005/8/layout/default"/>
    <dgm:cxn modelId="{4203D2AF-639F-4B83-940A-EF16F3F9B4F7}" srcId="{82E33A53-5285-48F8-A7CF-687A5B315A94}" destId="{CC6D282B-2308-4CF0-A142-06F7FD58D0D3}" srcOrd="1" destOrd="0" parTransId="{D7CFEC67-4470-4552-BDA5-48A6CC2E56AB}" sibTransId="{994C91D4-AEA6-44DD-8B9B-C5EFC09721A0}"/>
    <dgm:cxn modelId="{BF4953AB-9EF6-4B4C-9B62-FADF929F3E43}" type="presOf" srcId="{338C650A-A5D0-4B64-9DBE-01C3ED9EA05D}" destId="{E92F4F56-9798-42CF-9CE3-C063AAF82D7F}" srcOrd="0" destOrd="0" presId="urn:microsoft.com/office/officeart/2005/8/layout/default"/>
    <dgm:cxn modelId="{1A1CD79E-0020-4747-BD09-F07084A3EDB1}" type="presOf" srcId="{82E33A53-5285-48F8-A7CF-687A5B315A94}" destId="{A5DAE86E-D93E-4849-80DA-B138B08160B8}" srcOrd="0" destOrd="0" presId="urn:microsoft.com/office/officeart/2005/8/layout/default"/>
    <dgm:cxn modelId="{6EBBA91F-4E9F-4761-BF5E-971A0166D822}" type="presOf" srcId="{FA05D3D1-3507-4DF0-81F9-97F4B61D6667}" destId="{A75AE625-0A85-479E-9E3E-47B09DCB687A}" srcOrd="0" destOrd="0" presId="urn:microsoft.com/office/officeart/2005/8/layout/default"/>
    <dgm:cxn modelId="{386EE76F-08F3-4C1A-A044-AA7AD9B6326A}" srcId="{82E33A53-5285-48F8-A7CF-687A5B315A94}" destId="{7DD947C4-58CB-46B4-8E62-C430C312B952}" srcOrd="2" destOrd="0" parTransId="{35AD2F31-149B-4730-8B15-42CDA467F120}" sibTransId="{CF016625-BD50-4A47-AC89-6B347893CD2D}"/>
    <dgm:cxn modelId="{F8C51628-0CC4-40EC-ACE6-5782B8EB8D2B}" type="presOf" srcId="{CC6D282B-2308-4CF0-A142-06F7FD58D0D3}" destId="{EB852108-8848-4E6E-9970-BDDF10491021}" srcOrd="0" destOrd="0" presId="urn:microsoft.com/office/officeart/2005/8/layout/default"/>
    <dgm:cxn modelId="{FB562698-E312-44CE-8354-30E315FB5FC9}" type="presParOf" srcId="{A5DAE86E-D93E-4849-80DA-B138B08160B8}" destId="{A75AE625-0A85-479E-9E3E-47B09DCB687A}" srcOrd="0" destOrd="0" presId="urn:microsoft.com/office/officeart/2005/8/layout/default"/>
    <dgm:cxn modelId="{896A9C65-8872-4778-8E00-5EA6F7B8BDE7}" type="presParOf" srcId="{A5DAE86E-D93E-4849-80DA-B138B08160B8}" destId="{6369FB9B-80D5-4CDC-A65E-2DD4455FA80F}" srcOrd="1" destOrd="0" presId="urn:microsoft.com/office/officeart/2005/8/layout/default"/>
    <dgm:cxn modelId="{CDB8E55A-35F6-4DE8-918E-14FE8657EEC4}" type="presParOf" srcId="{A5DAE86E-D93E-4849-80DA-B138B08160B8}" destId="{EB852108-8848-4E6E-9970-BDDF10491021}" srcOrd="2" destOrd="0" presId="urn:microsoft.com/office/officeart/2005/8/layout/default"/>
    <dgm:cxn modelId="{EF966E50-BE74-40CE-BF12-F37911A3BB31}" type="presParOf" srcId="{A5DAE86E-D93E-4849-80DA-B138B08160B8}" destId="{239BB0EC-D378-475B-9170-747B6DA31387}" srcOrd="3" destOrd="0" presId="urn:microsoft.com/office/officeart/2005/8/layout/default"/>
    <dgm:cxn modelId="{879EA79D-C80F-460E-A3C3-CBAADF0C134A}" type="presParOf" srcId="{A5DAE86E-D93E-4849-80DA-B138B08160B8}" destId="{71C0C19E-D158-4F7B-98EC-264FE38E1900}" srcOrd="4" destOrd="0" presId="urn:microsoft.com/office/officeart/2005/8/layout/default"/>
    <dgm:cxn modelId="{AAAA8D26-C79F-484C-A211-B1012B964AD3}" type="presParOf" srcId="{A5DAE86E-D93E-4849-80DA-B138B08160B8}" destId="{15EBB54C-21DA-4FE7-B072-015F3E8C0179}" srcOrd="5" destOrd="0" presId="urn:microsoft.com/office/officeart/2005/8/layout/default"/>
    <dgm:cxn modelId="{684CDAD9-333B-4DB8-9DB8-18B48699C238}" type="presParOf" srcId="{A5DAE86E-D93E-4849-80DA-B138B08160B8}" destId="{E92F4F56-9798-42CF-9CE3-C063AAF82D7F}" srcOrd="6" destOrd="0" presId="urn:microsoft.com/office/officeart/2005/8/layout/default"/>
    <dgm:cxn modelId="{AC13C5E5-2489-4F9A-BA54-F49414538EAA}" type="presParOf" srcId="{A5DAE86E-D93E-4849-80DA-B138B08160B8}" destId="{1763D0D8-F061-4117-AE19-13ED1012A468}" srcOrd="7" destOrd="0" presId="urn:microsoft.com/office/officeart/2005/8/layout/default"/>
    <dgm:cxn modelId="{FA45B3AF-9F26-4B46-885F-B10958F32B8A}" type="presParOf" srcId="{A5DAE86E-D93E-4849-80DA-B138B08160B8}" destId="{91B4F614-0A27-442D-92E2-7CBD3A0CDCB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AE625-0A85-479E-9E3E-47B09DCB687A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Scottish Government</a:t>
          </a:r>
          <a:endParaRPr lang="en-GB" sz="2200" kern="1200" dirty="0"/>
        </a:p>
      </dsp:txBody>
      <dsp:txXfrm>
        <a:off x="916483" y="1984"/>
        <a:ext cx="2030015" cy="1218009"/>
      </dsp:txXfrm>
    </dsp:sp>
    <dsp:sp modelId="{EB852108-8848-4E6E-9970-BDDF10491021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Scottish Screening Committee</a:t>
          </a:r>
          <a:endParaRPr lang="en-GB" sz="2200" kern="1200" dirty="0"/>
        </a:p>
      </dsp:txBody>
      <dsp:txXfrm>
        <a:off x="3149500" y="1984"/>
        <a:ext cx="2030015" cy="1218009"/>
      </dsp:txXfrm>
    </dsp:sp>
    <dsp:sp modelId="{71C0C19E-D158-4F7B-98EC-264FE38E1900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Screening Inequalities Network</a:t>
          </a:r>
          <a:endParaRPr lang="en-GB" sz="2200" kern="1200" dirty="0"/>
        </a:p>
      </dsp:txBody>
      <dsp:txXfrm>
        <a:off x="916483" y="1422995"/>
        <a:ext cx="2030015" cy="1218009"/>
      </dsp:txXfrm>
    </dsp:sp>
    <dsp:sp modelId="{E92F4F56-9798-42CF-9CE3-C063AAF82D7F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smtClean="0"/>
            <a:t>Operational </a:t>
          </a:r>
          <a:r>
            <a:rPr lang="en-GB" sz="2200" kern="1200" dirty="0" smtClean="0"/>
            <a:t>group</a:t>
          </a:r>
          <a:endParaRPr lang="en-GB" sz="2200" kern="1200" dirty="0"/>
        </a:p>
      </dsp:txBody>
      <dsp:txXfrm>
        <a:off x="3149500" y="1422995"/>
        <a:ext cx="2030015" cy="1218009"/>
      </dsp:txXfrm>
    </dsp:sp>
    <dsp:sp modelId="{91B4F614-0A27-442D-92E2-7CBD3A0CDCB3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Local Boards/Projects</a:t>
          </a:r>
          <a:endParaRPr lang="en-GB" sz="2200" kern="1200" dirty="0"/>
        </a:p>
      </dsp:txBody>
      <dsp:txXfrm>
        <a:off x="2032992" y="2844006"/>
        <a:ext cx="2030015" cy="121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0.85937</cdr:x>
      <cdr:y>0.18182</cdr:y>
    </cdr:from>
    <cdr:to>
      <cdr:x>0.96875</cdr:x>
      <cdr:y>0.29212</cdr:y>
    </cdr:to>
    <cdr:sp macro="" textlink="">
      <cdr:nvSpPr>
        <cdr:cNvPr id="2" name="TextBox 10"/>
        <cdr:cNvSpPr txBox="1"/>
      </cdr:nvSpPr>
      <cdr:spPr>
        <a:xfrm xmlns:a="http://schemas.openxmlformats.org/drawingml/2006/main">
          <a:off x="3279720" y="405868"/>
          <a:ext cx="417441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GB"/>
          </a:defPPr>
          <a:lvl1pPr algn="r" rtl="0" eaLnBrk="0" fontAlgn="base" hangingPunct="0">
            <a:spcBef>
              <a:spcPct val="50000"/>
            </a:spcBef>
            <a:spcAft>
              <a:spcPct val="0"/>
            </a:spcAft>
            <a:defRPr sz="2800" b="1" kern="1200">
              <a:solidFill>
                <a:sysClr val="windowText" lastClr="000000"/>
              </a:solidFill>
              <a:latin typeface="Arial" charset="0"/>
            </a:defRPr>
          </a:lvl1pPr>
          <a:lvl2pPr marL="457200" algn="r" rtl="0" eaLnBrk="0" fontAlgn="base" hangingPunct="0">
            <a:spcBef>
              <a:spcPct val="50000"/>
            </a:spcBef>
            <a:spcAft>
              <a:spcPct val="0"/>
            </a:spcAft>
            <a:defRPr sz="2800" b="1" kern="1200">
              <a:solidFill>
                <a:sysClr val="windowText" lastClr="000000"/>
              </a:solidFill>
              <a:latin typeface="Arial" charset="0"/>
            </a:defRPr>
          </a:lvl2pPr>
          <a:lvl3pPr marL="914400" algn="r" rtl="0" eaLnBrk="0" fontAlgn="base" hangingPunct="0">
            <a:spcBef>
              <a:spcPct val="50000"/>
            </a:spcBef>
            <a:spcAft>
              <a:spcPct val="0"/>
            </a:spcAft>
            <a:defRPr sz="2800" b="1" kern="1200">
              <a:solidFill>
                <a:sysClr val="windowText" lastClr="000000"/>
              </a:solidFill>
              <a:latin typeface="Arial" charset="0"/>
            </a:defRPr>
          </a:lvl3pPr>
          <a:lvl4pPr marL="1371600" algn="r" rtl="0" eaLnBrk="0" fontAlgn="base" hangingPunct="0">
            <a:spcBef>
              <a:spcPct val="50000"/>
            </a:spcBef>
            <a:spcAft>
              <a:spcPct val="0"/>
            </a:spcAft>
            <a:defRPr sz="2800" b="1" kern="1200">
              <a:solidFill>
                <a:sysClr val="windowText" lastClr="000000"/>
              </a:solidFill>
              <a:latin typeface="Arial" charset="0"/>
            </a:defRPr>
          </a:lvl4pPr>
          <a:lvl5pPr marL="1828800" algn="r" rtl="0" eaLnBrk="0" fontAlgn="base" hangingPunct="0">
            <a:spcBef>
              <a:spcPct val="50000"/>
            </a:spcBef>
            <a:spcAft>
              <a:spcPct val="0"/>
            </a:spcAft>
            <a:defRPr sz="2800" b="1"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sz="2800" b="1"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sz="2800" b="1"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sz="2800" b="1"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sz="2800" b="1"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pPr algn="ctr"/>
          <a:endParaRPr lang="en-GB" sz="1000" b="0" dirty="0"/>
        </a:p>
      </cdr:txBody>
    </cdr:sp>
  </cdr:relSizeAnchor>
  <cdr:relSizeAnchor xmlns:cdr="http://schemas.openxmlformats.org/drawingml/2006/chartDrawing">
    <cdr:from>
      <cdr:x>0.84375</cdr:x>
      <cdr:y>0.31818</cdr:y>
    </cdr:from>
    <cdr:to>
      <cdr:x>0.98437</cdr:x>
      <cdr:y>0.42848</cdr:y>
    </cdr:to>
    <cdr:sp macro="" textlink="">
      <cdr:nvSpPr>
        <cdr:cNvPr id="4" name="TextBox 10"/>
        <cdr:cNvSpPr txBox="1"/>
      </cdr:nvSpPr>
      <cdr:spPr>
        <a:xfrm xmlns:a="http://schemas.openxmlformats.org/drawingml/2006/main">
          <a:off x="3220108" y="710257"/>
          <a:ext cx="536665" cy="24622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endParaRPr lang="en-GB" sz="1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0.85937</cdr:x>
      <cdr:y>0.38636</cdr:y>
    </cdr:from>
    <cdr:to>
      <cdr:x>0.96875</cdr:x>
      <cdr:y>0.49666</cdr:y>
    </cdr:to>
    <cdr:sp macro="" textlink="">
      <cdr:nvSpPr>
        <cdr:cNvPr id="5" name="TextBox 10"/>
        <cdr:cNvSpPr txBox="1"/>
      </cdr:nvSpPr>
      <cdr:spPr>
        <a:xfrm xmlns:a="http://schemas.openxmlformats.org/drawingml/2006/main">
          <a:off x="3279720" y="862452"/>
          <a:ext cx="417441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endParaRPr lang="en-GB" sz="1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0.85937</cdr:x>
      <cdr:y>0.45455</cdr:y>
    </cdr:from>
    <cdr:to>
      <cdr:x>0.95313</cdr:x>
      <cdr:y>0.56485</cdr:y>
    </cdr:to>
    <cdr:sp macro="" textlink="">
      <cdr:nvSpPr>
        <cdr:cNvPr id="6" name="TextBox 10"/>
        <cdr:cNvSpPr txBox="1"/>
      </cdr:nvSpPr>
      <cdr:spPr>
        <a:xfrm xmlns:a="http://schemas.openxmlformats.org/drawingml/2006/main">
          <a:off x="3279720" y="1014669"/>
          <a:ext cx="357828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endParaRPr lang="en-GB" sz="1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0.85937</cdr:x>
      <cdr:y>0.25</cdr:y>
    </cdr:from>
    <cdr:to>
      <cdr:x>0.96875</cdr:x>
      <cdr:y>0.3603</cdr:y>
    </cdr:to>
    <cdr:sp macro="" textlink="">
      <cdr:nvSpPr>
        <cdr:cNvPr id="3" name="TextBox 10"/>
        <cdr:cNvSpPr txBox="1"/>
      </cdr:nvSpPr>
      <cdr:spPr>
        <a:xfrm xmlns:a="http://schemas.openxmlformats.org/drawingml/2006/main">
          <a:off x="3279720" y="558062"/>
          <a:ext cx="417441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GB"/>
          </a:defPPr>
          <a:lvl1pPr algn="r" rtl="0" eaLnBrk="0" fontAlgn="base" hangingPunct="0">
            <a:spcBef>
              <a:spcPct val="50000"/>
            </a:spcBef>
            <a:spcAft>
              <a:spcPct val="0"/>
            </a:spcAft>
            <a:defRPr sz="2800" b="1" kern="1200">
              <a:solidFill>
                <a:sysClr val="windowText" lastClr="000000"/>
              </a:solidFill>
              <a:latin typeface="Arial" charset="0"/>
            </a:defRPr>
          </a:lvl1pPr>
          <a:lvl2pPr marL="457200" algn="r" rtl="0" eaLnBrk="0" fontAlgn="base" hangingPunct="0">
            <a:spcBef>
              <a:spcPct val="50000"/>
            </a:spcBef>
            <a:spcAft>
              <a:spcPct val="0"/>
            </a:spcAft>
            <a:defRPr sz="2800" b="1" kern="1200">
              <a:solidFill>
                <a:sysClr val="windowText" lastClr="000000"/>
              </a:solidFill>
              <a:latin typeface="Arial" charset="0"/>
            </a:defRPr>
          </a:lvl2pPr>
          <a:lvl3pPr marL="914400" algn="r" rtl="0" eaLnBrk="0" fontAlgn="base" hangingPunct="0">
            <a:spcBef>
              <a:spcPct val="50000"/>
            </a:spcBef>
            <a:spcAft>
              <a:spcPct val="0"/>
            </a:spcAft>
            <a:defRPr sz="2800" b="1" kern="1200">
              <a:solidFill>
                <a:sysClr val="windowText" lastClr="000000"/>
              </a:solidFill>
              <a:latin typeface="Arial" charset="0"/>
            </a:defRPr>
          </a:lvl3pPr>
          <a:lvl4pPr marL="1371600" algn="r" rtl="0" eaLnBrk="0" fontAlgn="base" hangingPunct="0">
            <a:spcBef>
              <a:spcPct val="50000"/>
            </a:spcBef>
            <a:spcAft>
              <a:spcPct val="0"/>
            </a:spcAft>
            <a:defRPr sz="2800" b="1" kern="1200">
              <a:solidFill>
                <a:sysClr val="windowText" lastClr="000000"/>
              </a:solidFill>
              <a:latin typeface="Arial" charset="0"/>
            </a:defRPr>
          </a:lvl4pPr>
          <a:lvl5pPr marL="1828800" algn="r" rtl="0" eaLnBrk="0" fontAlgn="base" hangingPunct="0">
            <a:spcBef>
              <a:spcPct val="50000"/>
            </a:spcBef>
            <a:spcAft>
              <a:spcPct val="0"/>
            </a:spcAft>
            <a:defRPr sz="2800" b="1"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sz="2800" b="1"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sz="2800" b="1"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sz="2800" b="1"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sz="2800" b="1"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pPr algn="ctr"/>
          <a:endParaRPr lang="en-GB" sz="1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D21F7-E20B-4322-BE66-67AF6444DCA7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09D49-0FDF-400A-9F6B-2861C31AB2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11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F081-29B1-400F-A8BB-296B5866CE37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239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F081-29B1-400F-A8BB-296B5866CE37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37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F081-29B1-400F-A8BB-296B5866CE37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253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F081-29B1-400F-A8BB-296B5866CE37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243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F081-29B1-400F-A8BB-296B5866CE37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41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F081-29B1-400F-A8BB-296B5866CE37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946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F081-29B1-400F-A8BB-296B5866CE37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752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F081-29B1-400F-A8BB-296B5866CE37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164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F081-29B1-400F-A8BB-296B5866CE37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752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F081-29B1-400F-A8BB-296B5866CE37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460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8F081-29B1-400F-A8BB-296B5866CE37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46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74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34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46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608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707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29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76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6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35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45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42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4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72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57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7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8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22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26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55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67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1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3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58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07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89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7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73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EC77-D139-4145-A1E8-AEA6FA7A371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22/03/2017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295A4-B1AC-4EE5-B96C-734C38167A9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57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Tackling Inequalities in Screening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marL="0" indent="0" algn="ctr">
              <a:buNone/>
            </a:pPr>
            <a:r>
              <a:rPr lang="en-GB" b="1" dirty="0" smtClean="0"/>
              <a:t>Sarah Manson</a:t>
            </a:r>
          </a:p>
          <a:p>
            <a:pPr marL="0" indent="0" algn="ctr">
              <a:buNone/>
            </a:pPr>
            <a:r>
              <a:rPr lang="en-GB" dirty="0" smtClean="0"/>
              <a:t>National Screening Programmes – Policy Lead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060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685655" y="283850"/>
            <a:ext cx="8768599" cy="6509231"/>
            <a:chOff x="161654" y="303706"/>
            <a:chExt cx="8768599" cy="6509231"/>
          </a:xfrm>
        </p:grpSpPr>
        <p:sp>
          <p:nvSpPr>
            <p:cNvPr id="3" name="Rectangle 2"/>
            <p:cNvSpPr/>
            <p:nvPr/>
          </p:nvSpPr>
          <p:spPr>
            <a:xfrm>
              <a:off x="6590404" y="5182073"/>
              <a:ext cx="1751708" cy="276987"/>
            </a:xfrm>
            <a:prstGeom prst="rect">
              <a:avLst/>
            </a:prstGeom>
            <a:solidFill>
              <a:srgbClr val="A5FDBC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800" dirty="0" err="1">
                  <a:solidFill>
                    <a:prstClr val="black"/>
                  </a:solidFill>
                </a:rPr>
                <a:t>SSC</a:t>
              </a:r>
              <a:r>
                <a:rPr lang="en-GB" sz="600" dirty="0">
                  <a:solidFill>
                    <a:prstClr val="black"/>
                  </a:solidFill>
                </a:rPr>
                <a:t>/  </a:t>
              </a:r>
              <a:r>
                <a:rPr lang="en-GB" sz="800" dirty="0">
                  <a:solidFill>
                    <a:prstClr val="black"/>
                  </a:solidFill>
                </a:rPr>
                <a:t>Screening Programmes</a:t>
              </a:r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4590" y="6458994"/>
              <a:ext cx="8705663" cy="353943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prstClr val="black"/>
                  </a:solidFill>
                </a:rPr>
                <a:t> </a:t>
              </a:r>
              <a:r>
                <a:rPr lang="en-GB" sz="1000" b="1" dirty="0">
                  <a:solidFill>
                    <a:prstClr val="black"/>
                  </a:solidFill>
                </a:rPr>
                <a:t>Key							                </a:t>
              </a:r>
              <a:r>
                <a:rPr lang="en-GB" sz="700" b="1" dirty="0">
                  <a:solidFill>
                    <a:prstClr val="black"/>
                  </a:solidFill>
                </a:rPr>
                <a:t>Screening Inequalities Programme  6.3.17 </a:t>
              </a:r>
              <a:r>
                <a:rPr lang="en-GB" sz="700" b="1" dirty="0" err="1">
                  <a:solidFill>
                    <a:prstClr val="black"/>
                  </a:solidFill>
                </a:rPr>
                <a:t>V.1</a:t>
              </a:r>
              <a:endParaRPr lang="en-GB" sz="700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75998" y="2914866"/>
              <a:ext cx="1921332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b="1" dirty="0">
                  <a:solidFill>
                    <a:prstClr val="black"/>
                  </a:solidFill>
                </a:rPr>
                <a:t>People  can access screening services at the right time through effective, sustainable screening programmes improving our ability to detect cancer at an early stage. </a:t>
              </a:r>
              <a:endParaRPr lang="en-GB" sz="1000" b="1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311894" y="3192501"/>
              <a:ext cx="1052625" cy="302296"/>
            </a:xfrm>
            <a:prstGeom prst="rect">
              <a:avLst/>
            </a:prstGeom>
            <a:solidFill>
              <a:srgbClr val="E2C3F9"/>
            </a:solidFill>
            <a:ln>
              <a:solidFill>
                <a:srgbClr val="E43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prstClr val="black"/>
                </a:solidFill>
              </a:endParaRPr>
            </a:p>
            <a:p>
              <a:pPr algn="ctr"/>
              <a:endParaRPr lang="en-GB" sz="800" dirty="0">
                <a:solidFill>
                  <a:prstClr val="black"/>
                </a:solidFill>
              </a:endParaRPr>
            </a:p>
            <a:p>
              <a:endParaRPr lang="en-GB" sz="1000" dirty="0">
                <a:solidFill>
                  <a:prstClr val="black"/>
                </a:solidFill>
              </a:endParaRPr>
            </a:p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Screening services meet </a:t>
              </a:r>
              <a:r>
                <a:rPr lang="en-GB" sz="800" dirty="0">
                  <a:solidFill>
                    <a:prstClr val="black"/>
                  </a:solidFill>
                </a:rPr>
                <a:t>peoples </a:t>
              </a:r>
              <a:r>
                <a:rPr lang="en-GB" sz="800" dirty="0">
                  <a:solidFill>
                    <a:prstClr val="black"/>
                  </a:solidFill>
                </a:rPr>
                <a:t>needs</a:t>
              </a:r>
            </a:p>
            <a:p>
              <a:pPr algn="r"/>
              <a:endParaRPr lang="en-GB" sz="800" dirty="0">
                <a:solidFill>
                  <a:prstClr val="black"/>
                </a:solidFill>
              </a:endParaRPr>
            </a:p>
            <a:p>
              <a:endParaRPr lang="en-GB" sz="800" dirty="0">
                <a:solidFill>
                  <a:prstClr val="black"/>
                </a:solidFill>
              </a:endParaRPr>
            </a:p>
            <a:p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61654" y="2808399"/>
              <a:ext cx="1868269" cy="187608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602856" y="1995639"/>
              <a:ext cx="1767912" cy="357090"/>
            </a:xfrm>
            <a:prstGeom prst="rect">
              <a:avLst/>
            </a:prstGeom>
            <a:solidFill>
              <a:srgbClr val="FAFCBA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Enable  Development and testing of effective new screening interventions through CS</a:t>
              </a:r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02343" y="1239811"/>
              <a:ext cx="1868269" cy="648072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prstClr val="white"/>
                  </a:solidFill>
                </a:rPr>
                <a:t>Overall aim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07331" y="303706"/>
              <a:ext cx="8514819" cy="76695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rgbClr val="002060"/>
                  </a:solidFill>
                </a:rPr>
                <a:t>Screening Inequalities Fund</a:t>
              </a:r>
            </a:p>
            <a:p>
              <a:pPr algn="ctr"/>
              <a:r>
                <a:rPr lang="en-GB" sz="1400" b="1" dirty="0">
                  <a:solidFill>
                    <a:srgbClr val="002060"/>
                  </a:solidFill>
                </a:rPr>
                <a:t>Supporting </a:t>
              </a:r>
              <a:r>
                <a:rPr lang="en-GB" sz="1400" b="1" dirty="0">
                  <a:solidFill>
                    <a:srgbClr val="002060"/>
                  </a:solidFill>
                </a:rPr>
                <a:t>s</a:t>
              </a:r>
              <a:r>
                <a:rPr lang="en-GB" sz="1400" b="1" dirty="0">
                  <a:solidFill>
                    <a:srgbClr val="002060"/>
                  </a:solidFill>
                </a:rPr>
                <a:t>creening services to </a:t>
              </a:r>
              <a:r>
                <a:rPr lang="en-GB" sz="1400" b="1" dirty="0">
                  <a:solidFill>
                    <a:srgbClr val="002060"/>
                  </a:solidFill>
                </a:rPr>
                <a:t>accelerate development, testing and spread of ideas and innovation in </a:t>
              </a:r>
              <a:r>
                <a:rPr lang="en-GB" sz="1400" b="1" dirty="0">
                  <a:solidFill>
                    <a:srgbClr val="002060"/>
                  </a:solidFill>
                </a:rPr>
                <a:t>population based cancer screening</a:t>
              </a:r>
              <a:endParaRPr lang="en-GB" sz="1000" b="1" dirty="0">
                <a:solidFill>
                  <a:srgbClr val="00206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83039" y="2837607"/>
              <a:ext cx="1012318" cy="5197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E43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prstClr val="black"/>
                </a:solidFill>
              </a:endParaRPr>
            </a:p>
            <a:p>
              <a:pPr algn="ctr"/>
              <a:endParaRPr lang="en-GB" sz="800" dirty="0">
                <a:solidFill>
                  <a:prstClr val="black"/>
                </a:solidFill>
              </a:endParaRPr>
            </a:p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Our  experience as participants in screening is enhanced</a:t>
              </a:r>
              <a:endParaRPr lang="en-GB" sz="800" dirty="0">
                <a:solidFill>
                  <a:prstClr val="black"/>
                </a:solidFill>
              </a:endParaRPr>
            </a:p>
            <a:p>
              <a:endParaRPr lang="en-GB" sz="800" dirty="0">
                <a:solidFill>
                  <a:prstClr val="black"/>
                </a:solidFill>
              </a:endParaRPr>
            </a:p>
            <a:p>
              <a:pPr algn="ctr"/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12" name="Left Arrow Callout 11"/>
            <p:cNvSpPr/>
            <p:nvPr/>
          </p:nvSpPr>
          <p:spPr>
            <a:xfrm>
              <a:off x="1932465" y="1214676"/>
              <a:ext cx="1259165" cy="648072"/>
            </a:xfrm>
            <a:prstGeom prst="leftArrowCallout">
              <a:avLst>
                <a:gd name="adj1" fmla="val 25000"/>
                <a:gd name="adj2" fmla="val 25000"/>
                <a:gd name="adj3" fmla="val 25000"/>
                <a:gd name="adj4" fmla="val 7842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  <a:p>
              <a:r>
                <a:rPr lang="en-GB" sz="1100" dirty="0">
                  <a:solidFill>
                    <a:prstClr val="white"/>
                  </a:solidFill>
                </a:rPr>
                <a:t>Primary contributing factors</a:t>
              </a:r>
              <a:endParaRPr lang="en-GB" sz="1100" dirty="0">
                <a:solidFill>
                  <a:prstClr val="white"/>
                </a:solidFill>
              </a:endParaRPr>
            </a:p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95595" y="5877768"/>
              <a:ext cx="1775173" cy="305779"/>
            </a:xfrm>
            <a:prstGeom prst="rect">
              <a:avLst/>
            </a:prstGeom>
            <a:solidFill>
              <a:srgbClr val="A5FDBC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00" dirty="0">
                <a:solidFill>
                  <a:prstClr val="black"/>
                </a:solidFill>
              </a:endParaRPr>
            </a:p>
            <a:p>
              <a:pPr algn="ctr"/>
              <a:r>
                <a:rPr lang="en-GB" sz="800" dirty="0" err="1">
                  <a:solidFill>
                    <a:prstClr val="black"/>
                  </a:solidFill>
                </a:rPr>
                <a:t>DCE</a:t>
              </a:r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0376" y="5600781"/>
              <a:ext cx="1751708" cy="276987"/>
            </a:xfrm>
            <a:prstGeom prst="rect">
              <a:avLst/>
            </a:prstGeom>
            <a:solidFill>
              <a:srgbClr val="A5FDBC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600" dirty="0">
                  <a:solidFill>
                    <a:prstClr val="black"/>
                  </a:solidFill>
                </a:rPr>
                <a:t> </a:t>
              </a:r>
              <a:r>
                <a:rPr lang="en-GB" sz="800" dirty="0">
                  <a:solidFill>
                    <a:prstClr val="black"/>
                  </a:solidFill>
                </a:rPr>
                <a:t> Primary Care </a:t>
              </a:r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16" name="Left Arrow Callout 15"/>
            <p:cNvSpPr/>
            <p:nvPr/>
          </p:nvSpPr>
          <p:spPr>
            <a:xfrm>
              <a:off x="3012585" y="1214676"/>
              <a:ext cx="3181133" cy="648072"/>
            </a:xfrm>
            <a:prstGeom prst="leftArrowCallout">
              <a:avLst>
                <a:gd name="adj1" fmla="val 25000"/>
                <a:gd name="adj2" fmla="val 25000"/>
                <a:gd name="adj3" fmla="val 25000"/>
                <a:gd name="adj4" fmla="val 9175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u="sng" dirty="0">
                  <a:solidFill>
                    <a:prstClr val="white"/>
                  </a:solidFill>
                </a:rPr>
                <a:t>Intervention factors</a:t>
              </a:r>
            </a:p>
            <a:p>
              <a:r>
                <a:rPr lang="en-GB" sz="1200" dirty="0">
                  <a:solidFill>
                    <a:prstClr val="white"/>
                  </a:solidFill>
                </a:rPr>
                <a:t>Required change        Test of Change </a:t>
              </a:r>
            </a:p>
            <a:p>
              <a:r>
                <a:rPr lang="en-GB" sz="1200" dirty="0">
                  <a:solidFill>
                    <a:prstClr val="white"/>
                  </a:solidFill>
                </a:rPr>
                <a:t>At local level              Supported by CS</a:t>
              </a:r>
              <a:endParaRPr lang="en-GB" sz="1200" dirty="0">
                <a:solidFill>
                  <a:srgbClr val="EE9CE4"/>
                </a:solidFill>
              </a:endParaRPr>
            </a:p>
          </p:txBody>
        </p:sp>
        <p:sp>
          <p:nvSpPr>
            <p:cNvPr id="17" name="Left Arrow Callout 16"/>
            <p:cNvSpPr/>
            <p:nvPr/>
          </p:nvSpPr>
          <p:spPr>
            <a:xfrm>
              <a:off x="5964914" y="1214676"/>
              <a:ext cx="2766334" cy="648072"/>
            </a:xfrm>
            <a:prstGeom prst="leftArrowCallout">
              <a:avLst>
                <a:gd name="adj1" fmla="val 25000"/>
                <a:gd name="adj2" fmla="val 25000"/>
                <a:gd name="adj3" fmla="val 25000"/>
                <a:gd name="adj4" fmla="val 8763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  <a:p>
              <a:pPr algn="ctr"/>
              <a:r>
                <a:rPr lang="en-GB" dirty="0">
                  <a:solidFill>
                    <a:prstClr val="white"/>
                  </a:solidFill>
                </a:rPr>
                <a:t>SG Implementation </a:t>
              </a:r>
              <a:r>
                <a:rPr lang="en-GB" dirty="0">
                  <a:solidFill>
                    <a:prstClr val="white"/>
                  </a:solidFill>
                </a:rPr>
                <a:t>activity factors</a:t>
              </a:r>
            </a:p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11894" y="2599267"/>
              <a:ext cx="1052625" cy="519214"/>
            </a:xfrm>
            <a:prstGeom prst="rect">
              <a:avLst/>
            </a:prstGeom>
            <a:solidFill>
              <a:srgbClr val="E2C3F9"/>
            </a:solidFill>
            <a:ln>
              <a:solidFill>
                <a:srgbClr val="E43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Increased participation in screening from hard to reach groups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175537" y="3357328"/>
              <a:ext cx="1012318" cy="8116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E43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People are better informed and empowered to participate in screening</a:t>
              </a:r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643376" y="4087425"/>
              <a:ext cx="1750707" cy="449912"/>
            </a:xfrm>
            <a:prstGeom prst="rect">
              <a:avLst/>
            </a:prstGeom>
            <a:solidFill>
              <a:srgbClr val="FAFCBA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Draw together learning and integrate with other  Screening Programmes (other appropriate  activities)</a:t>
              </a:r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01176" y="5975513"/>
              <a:ext cx="986679" cy="291156"/>
            </a:xfrm>
            <a:prstGeom prst="rect">
              <a:avLst/>
            </a:prstGeom>
            <a:solidFill>
              <a:srgbClr val="A5FDBC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prstClr val="black"/>
                </a:solidFill>
              </a:endParaRPr>
            </a:p>
            <a:p>
              <a:pPr algn="ctr"/>
              <a:endParaRPr lang="en-GB" sz="800" dirty="0">
                <a:solidFill>
                  <a:prstClr val="black"/>
                </a:solidFill>
              </a:endParaRPr>
            </a:p>
            <a:p>
              <a:pPr algn="ctr"/>
              <a:endParaRPr lang="en-GB" sz="800" dirty="0">
                <a:solidFill>
                  <a:prstClr val="black"/>
                </a:solidFill>
              </a:endParaRPr>
            </a:p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Screening  services  manage Risk Better</a:t>
              </a:r>
            </a:p>
            <a:p>
              <a:pPr algn="r"/>
              <a:endParaRPr lang="en-GB" sz="800" dirty="0">
                <a:solidFill>
                  <a:prstClr val="black"/>
                </a:solidFill>
              </a:endParaRPr>
            </a:p>
            <a:p>
              <a:endParaRPr lang="en-GB" sz="800" dirty="0">
                <a:solidFill>
                  <a:prstClr val="black"/>
                </a:solidFill>
              </a:endParaRPr>
            </a:p>
            <a:p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94791" y="4863025"/>
              <a:ext cx="1055875" cy="665532"/>
            </a:xfrm>
            <a:prstGeom prst="rect">
              <a:avLst/>
            </a:prstGeom>
            <a:solidFill>
              <a:srgbClr val="A5FDBC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900" dirty="0">
                <a:solidFill>
                  <a:prstClr val="black"/>
                </a:solidFill>
              </a:endParaRPr>
            </a:p>
            <a:p>
              <a:pPr algn="ctr"/>
              <a:endParaRPr lang="en-GB" sz="800" dirty="0">
                <a:solidFill>
                  <a:prstClr val="black"/>
                </a:solidFill>
              </a:endParaRPr>
            </a:p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Change is  informed by local data and variation in outcomes and practice</a:t>
              </a:r>
            </a:p>
            <a:p>
              <a:pPr algn="r"/>
              <a:endParaRPr lang="en-GB" sz="800" dirty="0">
                <a:solidFill>
                  <a:prstClr val="black"/>
                </a:solidFill>
              </a:endParaRPr>
            </a:p>
            <a:p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15834" y="2115482"/>
              <a:ext cx="1048859" cy="374016"/>
            </a:xfrm>
            <a:prstGeom prst="rect">
              <a:avLst/>
            </a:prstGeom>
            <a:solidFill>
              <a:srgbClr val="E2C3F9"/>
            </a:solidFill>
            <a:ln>
              <a:solidFill>
                <a:srgbClr val="E43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800" dirty="0">
                  <a:solidFill>
                    <a:prstClr val="black"/>
                  </a:solidFill>
                </a:rPr>
                <a:t>Increased </a:t>
              </a:r>
              <a:r>
                <a:rPr lang="en-GB" sz="800" dirty="0">
                  <a:solidFill>
                    <a:prstClr val="black"/>
                  </a:solidFill>
                </a:rPr>
                <a:t>awareness and understanding </a:t>
              </a:r>
              <a:r>
                <a:rPr lang="en-GB" sz="800" dirty="0">
                  <a:solidFill>
                    <a:prstClr val="black"/>
                  </a:solidFill>
                </a:rPr>
                <a:t>of screening</a:t>
              </a:r>
              <a:r>
                <a:rPr lang="en-GB" sz="600" dirty="0">
                  <a:solidFill>
                    <a:prstClr val="black"/>
                  </a:solidFill>
                </a:rPr>
                <a:t>,</a:t>
              </a:r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55576" y="6487898"/>
              <a:ext cx="572125" cy="155334"/>
            </a:xfrm>
            <a:prstGeom prst="rect">
              <a:avLst/>
            </a:prstGeom>
            <a:solidFill>
              <a:srgbClr val="E2C3F9"/>
            </a:solidFill>
            <a:ln>
              <a:solidFill>
                <a:srgbClr val="E43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dirty="0" err="1">
                  <a:solidFill>
                    <a:prstClr val="black"/>
                  </a:solidFill>
                </a:rPr>
                <a:t>ScreeningVision</a:t>
              </a:r>
              <a:endParaRPr lang="en-GB" sz="600" dirty="0">
                <a:solidFill>
                  <a:prstClr val="black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05648" y="6487898"/>
              <a:ext cx="572125" cy="155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E43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dirty="0">
                  <a:solidFill>
                    <a:prstClr val="black"/>
                  </a:solidFill>
                </a:rPr>
                <a:t>Screening Outcome</a:t>
              </a:r>
              <a:endParaRPr lang="en-GB" sz="600" dirty="0">
                <a:solidFill>
                  <a:prstClr val="black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83039" y="6487898"/>
              <a:ext cx="572125" cy="155334"/>
            </a:xfrm>
            <a:prstGeom prst="rect">
              <a:avLst/>
            </a:prstGeom>
            <a:solidFill>
              <a:srgbClr val="A5FDBC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dirty="0">
                  <a:solidFill>
                    <a:prstClr val="black"/>
                  </a:solidFill>
                </a:rPr>
                <a:t>Realistic Med</a:t>
              </a:r>
              <a:endParaRPr lang="en-GB" sz="600" dirty="0">
                <a:solidFill>
                  <a:prstClr val="black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641991" y="3590442"/>
              <a:ext cx="1748666" cy="392514"/>
            </a:xfrm>
            <a:prstGeom prst="rect">
              <a:avLst/>
            </a:prstGeom>
            <a:solidFill>
              <a:srgbClr val="FAFCBA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600" dirty="0">
                <a:solidFill>
                  <a:prstClr val="black"/>
                </a:solidFill>
              </a:endParaRPr>
            </a:p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Accelerate spread  through  shared learning and networking</a:t>
              </a:r>
              <a:endParaRPr lang="en-GB" sz="600" dirty="0">
                <a:solidFill>
                  <a:prstClr val="black"/>
                </a:solidFill>
              </a:endParaRPr>
            </a:p>
            <a:p>
              <a:pPr algn="ctr"/>
              <a:endParaRPr lang="en-GB" sz="600" dirty="0">
                <a:solidFill>
                  <a:prstClr val="black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622900" y="2489498"/>
              <a:ext cx="1727392" cy="268310"/>
            </a:xfrm>
            <a:prstGeom prst="rect">
              <a:avLst/>
            </a:prstGeom>
            <a:solidFill>
              <a:srgbClr val="FAFCBA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Facilitate a climate for change in Screening</a:t>
              </a:r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306511" y="4246992"/>
              <a:ext cx="1032436" cy="533865"/>
            </a:xfrm>
            <a:prstGeom prst="rect">
              <a:avLst/>
            </a:prstGeom>
            <a:solidFill>
              <a:srgbClr val="A5FDBC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Screening Workforce are  improvers and innovators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93058" y="4168938"/>
              <a:ext cx="991155" cy="694087"/>
            </a:xfrm>
            <a:prstGeom prst="rect">
              <a:avLst/>
            </a:prstGeom>
            <a:solidFill>
              <a:srgbClr val="A5FDBC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900" dirty="0">
                <a:solidFill>
                  <a:prstClr val="black"/>
                </a:solidFill>
              </a:endParaRPr>
            </a:p>
            <a:p>
              <a:pPr algn="r"/>
              <a:endParaRPr lang="en-GB" sz="800" dirty="0">
                <a:solidFill>
                  <a:prstClr val="black"/>
                </a:solidFill>
              </a:endParaRPr>
            </a:p>
            <a:p>
              <a:r>
                <a:rPr lang="en-GB" sz="800" dirty="0">
                  <a:solidFill>
                    <a:prstClr val="black"/>
                  </a:solidFill>
                </a:rPr>
                <a:t>Screening evidences </a:t>
              </a:r>
              <a:r>
                <a:rPr lang="en-GB" sz="800" dirty="0">
                  <a:solidFill>
                    <a:prstClr val="black"/>
                  </a:solidFill>
                </a:rPr>
                <a:t>reduced variation</a:t>
              </a:r>
              <a:r>
                <a:rPr lang="en-GB" sz="800" dirty="0">
                  <a:solidFill>
                    <a:prstClr val="black"/>
                  </a:solidFill>
                </a:rPr>
                <a:t>,  </a:t>
              </a:r>
              <a:r>
                <a:rPr lang="en-GB" sz="800" dirty="0">
                  <a:solidFill>
                    <a:prstClr val="black"/>
                  </a:solidFill>
                </a:rPr>
                <a:t>harm </a:t>
              </a:r>
              <a:r>
                <a:rPr lang="en-GB" sz="800" dirty="0">
                  <a:solidFill>
                    <a:prstClr val="black"/>
                  </a:solidFill>
                </a:rPr>
                <a:t>and waste</a:t>
              </a:r>
            </a:p>
            <a:p>
              <a:endParaRPr lang="en-GB" sz="800" dirty="0">
                <a:solidFill>
                  <a:prstClr val="black"/>
                </a:solidFill>
              </a:endParaRPr>
            </a:p>
            <a:p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315834" y="3592874"/>
              <a:ext cx="1038017" cy="5760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31CF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GB" sz="800" dirty="0">
                  <a:solidFill>
                    <a:prstClr val="black"/>
                  </a:solidFill>
                </a:rPr>
                <a:t>Increased use of  Technology to inform and empower </a:t>
              </a:r>
              <a:r>
                <a:rPr lang="en-GB" sz="800" dirty="0">
                  <a:solidFill>
                    <a:prstClr val="black"/>
                  </a:solidFill>
                </a:rPr>
                <a:t>people</a:t>
              </a:r>
              <a:endParaRPr lang="en-GB" sz="800" dirty="0">
                <a:solidFill>
                  <a:prstClr val="black"/>
                </a:solidFill>
              </a:endParaRPr>
            </a:p>
            <a:p>
              <a:pPr algn="ctr"/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01176" y="5326397"/>
              <a:ext cx="1012318" cy="6491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E43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Screening services better contribute to Improving Population Health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196825" y="4863024"/>
              <a:ext cx="998532" cy="45754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E43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Screening better addresses  Health Inequalities 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284749" y="5667050"/>
              <a:ext cx="1047622" cy="6218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E43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Our Screening Infrastructure – physical and digital is improved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6633057" y="4665675"/>
              <a:ext cx="2285152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7322352" y="4537337"/>
              <a:ext cx="0" cy="50903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2879838" y="6504437"/>
              <a:ext cx="572125" cy="155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31CF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dirty="0">
                  <a:solidFill>
                    <a:prstClr val="black"/>
                  </a:solidFill>
                </a:rPr>
                <a:t>E-Health </a:t>
              </a:r>
              <a:endParaRPr lang="en-GB" sz="600" dirty="0">
                <a:solidFill>
                  <a:prstClr val="black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632136" y="2858938"/>
              <a:ext cx="1727392" cy="268310"/>
            </a:xfrm>
            <a:prstGeom prst="rect">
              <a:avLst/>
            </a:prstGeom>
            <a:solidFill>
              <a:srgbClr val="FAFCBA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  Promote an Improvement  based Approach  </a:t>
              </a:r>
              <a:endParaRPr lang="en-GB" sz="600" dirty="0">
                <a:solidFill>
                  <a:prstClr val="black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632136" y="3209494"/>
              <a:ext cx="1727392" cy="268310"/>
            </a:xfrm>
            <a:prstGeom prst="rect">
              <a:avLst/>
            </a:prstGeom>
            <a:solidFill>
              <a:srgbClr val="FAFCBA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>
                  <a:solidFill>
                    <a:prstClr val="black"/>
                  </a:solidFill>
                </a:rPr>
                <a:t>Communication and Engagement</a:t>
              </a:r>
              <a:endParaRPr lang="en-GB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45" name="Rectangle 44"/>
          <p:cNvSpPr/>
          <p:nvPr/>
        </p:nvSpPr>
        <p:spPr>
          <a:xfrm>
            <a:off x="2177832" y="2330660"/>
            <a:ext cx="1012318" cy="564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43C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black"/>
                </a:solidFill>
              </a:rPr>
              <a:t>Improving Population Health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706476" y="1954861"/>
            <a:ext cx="998441" cy="373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43C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800" dirty="0">
                <a:solidFill>
                  <a:prstClr val="black"/>
                </a:solidFill>
              </a:rPr>
              <a:t>Strong engagement with PC</a:t>
            </a:r>
            <a:endParaRPr lang="en-GB" sz="800" dirty="0">
              <a:solidFill>
                <a:prstClr val="black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127151" y="3171802"/>
            <a:ext cx="1767912" cy="670874"/>
          </a:xfrm>
          <a:prstGeom prst="rect">
            <a:avLst/>
          </a:prstGeom>
          <a:solidFill>
            <a:srgbClr val="FAFCBA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black"/>
                </a:solidFill>
              </a:rPr>
              <a:t>Theme 2: Cognitive Barriers</a:t>
            </a:r>
            <a:endParaRPr lang="en-GB" sz="800" dirty="0">
              <a:solidFill>
                <a:prstClr val="black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86001" y="2251947"/>
            <a:ext cx="1767912" cy="654926"/>
          </a:xfrm>
          <a:prstGeom prst="rect">
            <a:avLst/>
          </a:prstGeom>
          <a:solidFill>
            <a:srgbClr val="FAFCBA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black"/>
                </a:solidFill>
              </a:rPr>
              <a:t>Theme 1: Emotional Barriers</a:t>
            </a:r>
            <a:endParaRPr lang="en-GB" sz="800" dirty="0">
              <a:solidFill>
                <a:prstClr val="black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127151" y="4090126"/>
            <a:ext cx="1767912" cy="670874"/>
          </a:xfrm>
          <a:prstGeom prst="rect">
            <a:avLst/>
          </a:prstGeom>
          <a:solidFill>
            <a:srgbClr val="FAFCBA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black"/>
                </a:solidFill>
              </a:rPr>
              <a:t>Theme 3: Practical Barriers</a:t>
            </a:r>
            <a:endParaRPr lang="en-GB" sz="800" dirty="0">
              <a:solidFill>
                <a:prstClr val="black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26856" y="5508700"/>
            <a:ext cx="1751708" cy="276987"/>
          </a:xfrm>
          <a:prstGeom prst="rect">
            <a:avLst/>
          </a:prstGeom>
          <a:solidFill>
            <a:srgbClr val="A5FDB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600" dirty="0">
                <a:solidFill>
                  <a:prstClr val="black"/>
                </a:solidFill>
              </a:rPr>
              <a:t> </a:t>
            </a:r>
            <a:r>
              <a:rPr lang="en-GB" sz="800" dirty="0">
                <a:solidFill>
                  <a:prstClr val="black"/>
                </a:solidFill>
              </a:rPr>
              <a:t>Screening Inequalities Network</a:t>
            </a:r>
            <a:endParaRPr lang="en-GB" sz="800" dirty="0">
              <a:solidFill>
                <a:prstClr val="black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144376" y="5955657"/>
            <a:ext cx="1751708" cy="276987"/>
          </a:xfrm>
          <a:prstGeom prst="rect">
            <a:avLst/>
          </a:prstGeom>
          <a:solidFill>
            <a:srgbClr val="A5FDB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600" dirty="0">
                <a:solidFill>
                  <a:prstClr val="black"/>
                </a:solidFill>
              </a:rPr>
              <a:t> </a:t>
            </a:r>
            <a:r>
              <a:rPr lang="en-GB" sz="800" dirty="0">
                <a:solidFill>
                  <a:prstClr val="black"/>
                </a:solidFill>
              </a:rPr>
              <a:t> Community</a:t>
            </a:r>
            <a:endParaRPr lang="en-GB" sz="800" dirty="0">
              <a:solidFill>
                <a:prstClr val="black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707040" y="2336784"/>
            <a:ext cx="998441" cy="451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E43C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800" dirty="0">
                <a:solidFill>
                  <a:prstClr val="black"/>
                </a:solidFill>
              </a:rPr>
              <a:t>Screening is involved in local strategic planning</a:t>
            </a:r>
            <a:endParaRPr lang="en-GB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84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38220" y="369889"/>
            <a:ext cx="8514819" cy="6124792"/>
            <a:chOff x="207331" y="303706"/>
            <a:chExt cx="8514819" cy="5169423"/>
          </a:xfrm>
        </p:grpSpPr>
        <p:sp>
          <p:nvSpPr>
            <p:cNvPr id="6" name="Rectangle 5"/>
            <p:cNvSpPr/>
            <p:nvPr/>
          </p:nvSpPr>
          <p:spPr>
            <a:xfrm>
              <a:off x="432664" y="2406813"/>
              <a:ext cx="1296144" cy="999142"/>
            </a:xfrm>
            <a:prstGeom prst="rect">
              <a:avLst/>
            </a:prstGeom>
            <a:solidFill>
              <a:srgbClr val="E2C3F9"/>
            </a:solidFill>
            <a:ln>
              <a:solidFill>
                <a:srgbClr val="E43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prstClr val="black"/>
                </a:solidFill>
              </a:endParaRPr>
            </a:p>
            <a:p>
              <a:pPr algn="ctr"/>
              <a:endParaRPr lang="en-GB" sz="800" dirty="0">
                <a:solidFill>
                  <a:prstClr val="black"/>
                </a:solidFill>
              </a:endParaRPr>
            </a:p>
            <a:p>
              <a:endParaRPr lang="en-GB" sz="1000" dirty="0">
                <a:solidFill>
                  <a:prstClr val="black"/>
                </a:solidFill>
              </a:endParaRPr>
            </a:p>
            <a:p>
              <a:pPr algn="ctr"/>
              <a:r>
                <a:rPr lang="en-GB" sz="1200" b="1" dirty="0">
                  <a:solidFill>
                    <a:prstClr val="black"/>
                  </a:solidFill>
                </a:rPr>
                <a:t>Screening services meet </a:t>
              </a:r>
              <a:r>
                <a:rPr lang="en-GB" sz="1200" b="1" dirty="0">
                  <a:solidFill>
                    <a:prstClr val="black"/>
                  </a:solidFill>
                </a:rPr>
                <a:t>peoples </a:t>
              </a:r>
              <a:r>
                <a:rPr lang="en-GB" sz="1200" b="1" dirty="0">
                  <a:solidFill>
                    <a:prstClr val="black"/>
                  </a:solidFill>
                </a:rPr>
                <a:t>needs</a:t>
              </a:r>
            </a:p>
            <a:p>
              <a:pPr algn="r"/>
              <a:endParaRPr lang="en-GB" sz="800" dirty="0">
                <a:solidFill>
                  <a:prstClr val="black"/>
                </a:solidFill>
              </a:endParaRPr>
            </a:p>
            <a:p>
              <a:endParaRPr lang="en-GB" sz="800" dirty="0">
                <a:solidFill>
                  <a:prstClr val="black"/>
                </a:solidFill>
              </a:endParaRPr>
            </a:p>
            <a:p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07331" y="303706"/>
              <a:ext cx="8514819" cy="76695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>
                  <a:solidFill>
                    <a:srgbClr val="002060"/>
                  </a:solidFill>
                </a:rPr>
                <a:t>Screening Inequalities Fund</a:t>
              </a:r>
            </a:p>
            <a:p>
              <a:pPr algn="ctr"/>
              <a:r>
                <a:rPr lang="en-GB" sz="1400" b="1" dirty="0">
                  <a:solidFill>
                    <a:srgbClr val="002060"/>
                  </a:solidFill>
                </a:rPr>
                <a:t>Supporting </a:t>
              </a:r>
              <a:r>
                <a:rPr lang="en-GB" sz="1400" b="1" dirty="0">
                  <a:solidFill>
                    <a:srgbClr val="002060"/>
                  </a:solidFill>
                </a:rPr>
                <a:t>s</a:t>
              </a:r>
              <a:r>
                <a:rPr lang="en-GB" sz="1400" b="1" dirty="0">
                  <a:solidFill>
                    <a:srgbClr val="002060"/>
                  </a:solidFill>
                </a:rPr>
                <a:t>creening services to </a:t>
              </a:r>
              <a:r>
                <a:rPr lang="en-GB" sz="1400" b="1" dirty="0">
                  <a:solidFill>
                    <a:srgbClr val="002060"/>
                  </a:solidFill>
                </a:rPr>
                <a:t>accelerate development, testing and spread of ideas and innovation in </a:t>
              </a:r>
              <a:r>
                <a:rPr lang="en-GB" sz="1400" b="1" dirty="0">
                  <a:solidFill>
                    <a:srgbClr val="002060"/>
                  </a:solidFill>
                </a:rPr>
                <a:t>population based cancer screening</a:t>
              </a:r>
              <a:endParaRPr lang="en-GB" sz="1000" b="1" dirty="0">
                <a:solidFill>
                  <a:srgbClr val="00206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46762" y="1305325"/>
              <a:ext cx="1369825" cy="932837"/>
            </a:xfrm>
            <a:prstGeom prst="rect">
              <a:avLst/>
            </a:prstGeom>
            <a:solidFill>
              <a:srgbClr val="E2C3F9"/>
            </a:solidFill>
            <a:ln>
              <a:solidFill>
                <a:srgbClr val="E43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prstClr val="black"/>
                  </a:solidFill>
                </a:rPr>
                <a:t>Increased participation in screening from hard to reach groups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446763" y="2417158"/>
              <a:ext cx="1369825" cy="1181160"/>
            </a:xfrm>
            <a:prstGeom prst="rect">
              <a:avLst/>
            </a:prstGeom>
            <a:solidFill>
              <a:srgbClr val="A5FDBC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900" dirty="0">
                <a:solidFill>
                  <a:prstClr val="black"/>
                </a:solidFill>
              </a:endParaRPr>
            </a:p>
            <a:p>
              <a:pPr algn="ctr"/>
              <a:endParaRPr lang="en-GB" sz="800" dirty="0">
                <a:solidFill>
                  <a:prstClr val="black"/>
                </a:solidFill>
              </a:endParaRPr>
            </a:p>
            <a:p>
              <a:pPr algn="ctr"/>
              <a:r>
                <a:rPr lang="en-GB" sz="1200" b="1" dirty="0">
                  <a:solidFill>
                    <a:prstClr val="black"/>
                  </a:solidFill>
                </a:rPr>
                <a:t>Change is  informed by local data and variation in outcomes and practice</a:t>
              </a:r>
            </a:p>
            <a:p>
              <a:pPr algn="r"/>
              <a:endParaRPr lang="en-GB" sz="800" dirty="0">
                <a:solidFill>
                  <a:prstClr val="black"/>
                </a:solidFill>
              </a:endParaRPr>
            </a:p>
            <a:p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2664" y="1305471"/>
              <a:ext cx="1296144" cy="803933"/>
            </a:xfrm>
            <a:prstGeom prst="rect">
              <a:avLst/>
            </a:prstGeom>
            <a:solidFill>
              <a:srgbClr val="E2C3F9"/>
            </a:solidFill>
            <a:ln>
              <a:solidFill>
                <a:srgbClr val="E43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1200" b="1" dirty="0">
                  <a:solidFill>
                    <a:prstClr val="black"/>
                  </a:solidFill>
                </a:rPr>
                <a:t>Increased </a:t>
              </a:r>
              <a:r>
                <a:rPr lang="en-GB" sz="1200" b="1" dirty="0">
                  <a:solidFill>
                    <a:prstClr val="black"/>
                  </a:solidFill>
                </a:rPr>
                <a:t>awareness and understanding </a:t>
              </a:r>
              <a:r>
                <a:rPr lang="en-GB" sz="1200" b="1" dirty="0">
                  <a:solidFill>
                    <a:prstClr val="black"/>
                  </a:solidFill>
                </a:rPr>
                <a:t>of screening</a:t>
              </a:r>
              <a:r>
                <a:rPr lang="en-GB" sz="600" dirty="0">
                  <a:solidFill>
                    <a:prstClr val="black"/>
                  </a:solidFill>
                </a:rPr>
                <a:t>,</a:t>
              </a:r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44832" y="4598486"/>
              <a:ext cx="1296145" cy="874643"/>
            </a:xfrm>
            <a:prstGeom prst="rect">
              <a:avLst/>
            </a:prstGeom>
            <a:solidFill>
              <a:srgbClr val="A5FDBC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GB" sz="1200" b="1" dirty="0">
                  <a:solidFill>
                    <a:prstClr val="black"/>
                  </a:solidFill>
                </a:rPr>
                <a:t>Screening Workforce are  improvers and innovators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446764" y="3797284"/>
              <a:ext cx="1369824" cy="8876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31CF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GB" sz="1200" b="1" dirty="0">
                  <a:solidFill>
                    <a:prstClr val="black"/>
                  </a:solidFill>
                </a:rPr>
                <a:t>Increased use of  Technology to inform and empower </a:t>
              </a:r>
              <a:r>
                <a:rPr lang="en-GB" sz="1200" b="1" dirty="0">
                  <a:solidFill>
                    <a:prstClr val="black"/>
                  </a:solidFill>
                </a:rPr>
                <a:t>people</a:t>
              </a:r>
              <a:endParaRPr lang="en-GB" sz="1200" b="1" dirty="0">
                <a:solidFill>
                  <a:prstClr val="black"/>
                </a:solidFill>
              </a:endParaRPr>
            </a:p>
            <a:p>
              <a:pPr algn="ctr"/>
              <a:endParaRPr lang="en-GB" sz="800" dirty="0">
                <a:solidFill>
                  <a:prstClr val="black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2861" y="3699941"/>
              <a:ext cx="1296145" cy="75476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E43C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prstClr val="black"/>
                  </a:solidFill>
                </a:rPr>
                <a:t>Our Screening Infrastructure – physical and digital is improved</a:t>
              </a:r>
            </a:p>
          </p:txBody>
        </p:sp>
      </p:grpSp>
      <p:sp>
        <p:nvSpPr>
          <p:cNvPr id="47" name="Rectangle 46"/>
          <p:cNvSpPr/>
          <p:nvPr/>
        </p:nvSpPr>
        <p:spPr>
          <a:xfrm>
            <a:off x="7354053" y="3218391"/>
            <a:ext cx="1767912" cy="1054992"/>
          </a:xfrm>
          <a:prstGeom prst="rect">
            <a:avLst/>
          </a:prstGeom>
          <a:solidFill>
            <a:srgbClr val="FAFCBA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prstClr val="black"/>
                </a:solidFill>
              </a:rPr>
              <a:t>Theme 2: Cognitive Barriers</a:t>
            </a:r>
            <a:endParaRPr lang="en-GB" sz="1600" b="1" dirty="0">
              <a:solidFill>
                <a:prstClr val="black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354053" y="2222769"/>
            <a:ext cx="1767912" cy="972359"/>
          </a:xfrm>
          <a:prstGeom prst="rect">
            <a:avLst/>
          </a:prstGeom>
          <a:solidFill>
            <a:srgbClr val="FAFCBA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prstClr val="black"/>
                </a:solidFill>
              </a:rPr>
              <a:t>Theme 1: Emotional Barriers</a:t>
            </a:r>
            <a:endParaRPr lang="en-GB" sz="1600" b="1" dirty="0">
              <a:solidFill>
                <a:prstClr val="black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354053" y="4250120"/>
            <a:ext cx="1767912" cy="1026853"/>
          </a:xfrm>
          <a:prstGeom prst="rect">
            <a:avLst/>
          </a:prstGeom>
          <a:solidFill>
            <a:srgbClr val="FAFCBA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prstClr val="black"/>
                </a:solidFill>
              </a:rPr>
              <a:t>Theme 3: Practical Barriers</a:t>
            </a:r>
            <a:endParaRPr lang="en-GB" sz="1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953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esosandsense.com/wp-content/uploads/2012/11/what-when-h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548680"/>
            <a:ext cx="756084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313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Supporting </a:t>
            </a:r>
            <a:r>
              <a:rPr lang="en-GB" dirty="0" err="1" smtClean="0"/>
              <a:t>Workstream</a:t>
            </a:r>
            <a:endParaRPr lang="en-GB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94915576"/>
              </p:ext>
            </p:extLst>
          </p:nvPr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4529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260648"/>
            <a:ext cx="8229600" cy="5112568"/>
          </a:xfrm>
        </p:spPr>
        <p:txBody>
          <a:bodyPr>
            <a:no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Thank </a:t>
            </a:r>
            <a:r>
              <a:rPr lang="en-GB" dirty="0"/>
              <a:t>you! </a:t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Sarah Manson</a:t>
            </a:r>
            <a:br>
              <a:rPr lang="en-GB" dirty="0" smtClean="0"/>
            </a:br>
            <a:r>
              <a:rPr lang="en-GB" dirty="0" err="1" smtClean="0"/>
              <a:t>sarah.manson@gov.scot</a:t>
            </a:r>
            <a:endParaRPr lang="en-GB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3631723"/>
            <a:ext cx="1228566" cy="125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571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058" y="188640"/>
            <a:ext cx="8229600" cy="850106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Cambria" panose="02040503050406030204" pitchFamily="18" charset="0"/>
              </a:rPr>
              <a:t>Scottish Snapshot</a:t>
            </a:r>
            <a:endParaRPr lang="en-GB" sz="32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52737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600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0806804"/>
              </p:ext>
            </p:extLst>
          </p:nvPr>
        </p:nvGraphicFramePr>
        <p:xfrm>
          <a:off x="2021233" y="2375232"/>
          <a:ext cx="4140014" cy="327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91544" y="1412777"/>
            <a:ext cx="37444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altLang="en-US" sz="1000" b="1" dirty="0">
              <a:solidFill>
                <a:prstClr val="black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GB" altLang="en-US" sz="1000" b="1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International </a:t>
            </a:r>
            <a:r>
              <a:rPr lang="en-GB" altLang="en-US" sz="1000" b="1" dirty="0">
                <a:solidFill>
                  <a:prstClr val="black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Cancer Benchmarking Project: 5 year colorectal  % cancer survival rates (similar findings for other cancer types)</a:t>
            </a:r>
          </a:p>
          <a:p>
            <a:endParaRPr lang="en-GB" dirty="0">
              <a:solidFill>
                <a:prstClr val="black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591945" y="1556793"/>
            <a:ext cx="4972191" cy="3191255"/>
            <a:chOff x="-649088" y="1300917"/>
            <a:chExt cx="4972191" cy="3191255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5032" y="2152149"/>
              <a:ext cx="4468135" cy="23400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-649088" y="1300917"/>
              <a:ext cx="4572000" cy="55399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GB" sz="1000" b="1" dirty="0">
                  <a:solidFill>
                    <a:prstClr val="black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Cancer Incidence (2009-2013) and Mortality (2010-2014) by deprivation quintile in Scotland. Age-standardised rates. (</a:t>
              </a:r>
              <a:r>
                <a:rPr lang="en-GB" sz="1000" b="1" dirty="0" err="1">
                  <a:solidFill>
                    <a:prstClr val="black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EASR</a:t>
              </a:r>
              <a:r>
                <a:rPr lang="en-GB" sz="1000" b="1" dirty="0">
                  <a:solidFill>
                    <a:prstClr val="black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: European Age Standardised Rate – using </a:t>
              </a:r>
              <a:r>
                <a:rPr lang="en-GB" sz="1000" b="1" dirty="0" err="1">
                  <a:solidFill>
                    <a:prstClr val="black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ESP2013</a:t>
              </a:r>
              <a:r>
                <a:rPr lang="en-GB" sz="1000" b="1" dirty="0">
                  <a:solidFill>
                    <a:prstClr val="black"/>
                  </a:solidFill>
                  <a:latin typeface="Cambria" panose="02040503050406030204" pitchFamily="18" charset="0"/>
                  <a:cs typeface="Arial" panose="020B0604020202020204" pitchFamily="34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06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Detect Cancer Early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667" y="1844824"/>
            <a:ext cx="6466667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59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Where Are We N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620688"/>
            <a:ext cx="8208912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553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Figure 2 Overall uptake of screening for Scotland, by SIMD and sex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118793"/>
              </p:ext>
            </p:extLst>
          </p:nvPr>
        </p:nvGraphicFramePr>
        <p:xfrm>
          <a:off x="-538827" y="1089000"/>
          <a:ext cx="13269654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Bowel Screening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78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Breast screening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329" y="2015933"/>
            <a:ext cx="5895343" cy="369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991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Cervical Screening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717" y="1600201"/>
            <a:ext cx="691856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6029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Cervical Screening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317" y="1860473"/>
            <a:ext cx="6907367" cy="400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598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where are we 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116632"/>
            <a:ext cx="842493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7105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464</Words>
  <Application>Microsoft Office PowerPoint</Application>
  <PresentationFormat>Widescreen</PresentationFormat>
  <Paragraphs>112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14</vt:i4>
      </vt:variant>
    </vt:vector>
  </HeadingPairs>
  <TitlesOfParts>
    <vt:vector size="31" baseType="lpstr">
      <vt:lpstr>Arial</vt:lpstr>
      <vt:lpstr>Calibri</vt:lpstr>
      <vt:lpstr>Cambria</vt:lpstr>
      <vt:lpstr>1_Office Theme</vt:lpstr>
      <vt:lpstr>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Tackling Inequalities in Screening</vt:lpstr>
      <vt:lpstr>Scottish Snapshot</vt:lpstr>
      <vt:lpstr>Detect Cancer Early</vt:lpstr>
      <vt:lpstr>PowerPoint Presentation</vt:lpstr>
      <vt:lpstr>Bowel Screening</vt:lpstr>
      <vt:lpstr>Breast screening</vt:lpstr>
      <vt:lpstr>Cervical Screening</vt:lpstr>
      <vt:lpstr>Cervical Screening</vt:lpstr>
      <vt:lpstr>PowerPoint Presentation</vt:lpstr>
      <vt:lpstr>PowerPoint Presentation</vt:lpstr>
      <vt:lpstr>PowerPoint Presentation</vt:lpstr>
      <vt:lpstr>PowerPoint Presentation</vt:lpstr>
      <vt:lpstr>Supporting Workstream</vt:lpstr>
      <vt:lpstr> Thank you!    Sarah Manson sarah.manson@gov.scot</vt:lpstr>
    </vt:vector>
  </TitlesOfParts>
  <Company>NHSHealthScotland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Tackling Inequalities in Screening</dc:title>
  <dc:creator>Eileen McMillan</dc:creator>
  <cp:lastModifiedBy>Eileen McMillan</cp:lastModifiedBy>
  <cp:revision>1</cp:revision>
  <dcterms:created xsi:type="dcterms:W3CDTF">2017-03-22T14:18:25Z</dcterms:created>
  <dcterms:modified xsi:type="dcterms:W3CDTF">2017-03-22T14:18:55Z</dcterms:modified>
</cp:coreProperties>
</file>