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450" r:id="rId2"/>
    <p:sldId id="362" r:id="rId3"/>
    <p:sldId id="467" r:id="rId4"/>
    <p:sldId id="468" r:id="rId5"/>
    <p:sldId id="469" r:id="rId6"/>
    <p:sldId id="474" r:id="rId7"/>
    <p:sldId id="470" r:id="rId8"/>
    <p:sldId id="471" r:id="rId9"/>
    <p:sldId id="477" r:id="rId10"/>
    <p:sldId id="478" r:id="rId11"/>
    <p:sldId id="479" r:id="rId12"/>
    <p:sldId id="480" r:id="rId13"/>
    <p:sldId id="481" r:id="rId14"/>
    <p:sldId id="482" r:id="rId15"/>
    <p:sldId id="483" r:id="rId16"/>
    <p:sldId id="484" r:id="rId17"/>
    <p:sldId id="485" r:id="rId18"/>
    <p:sldId id="486" r:id="rId19"/>
    <p:sldId id="472" r:id="rId20"/>
    <p:sldId id="489" r:id="rId21"/>
    <p:sldId id="487" r:id="rId22"/>
    <p:sldId id="264"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64B8AF-4608-4968-97C4-4304100EB29B}">
          <p14:sldIdLst>
            <p14:sldId id="450"/>
          </p14:sldIdLst>
        </p14:section>
        <p14:section name="Untitled Section" id="{9732FD83-0DA9-4E9C-A727-AEA18F300EE6}">
          <p14:sldIdLst>
            <p14:sldId id="362"/>
            <p14:sldId id="467"/>
            <p14:sldId id="468"/>
            <p14:sldId id="469"/>
            <p14:sldId id="474"/>
            <p14:sldId id="470"/>
            <p14:sldId id="471"/>
            <p14:sldId id="477"/>
            <p14:sldId id="478"/>
            <p14:sldId id="479"/>
            <p14:sldId id="480"/>
            <p14:sldId id="481"/>
            <p14:sldId id="482"/>
            <p14:sldId id="483"/>
            <p14:sldId id="484"/>
            <p14:sldId id="485"/>
            <p14:sldId id="486"/>
            <p14:sldId id="472"/>
            <p14:sldId id="489"/>
            <p14:sldId id="487"/>
            <p14:sldId id="2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0670"/>
    <a:srgbClr val="490175"/>
    <a:srgbClr val="530185"/>
    <a:srgbClr val="6C006C"/>
    <a:srgbClr val="666699"/>
    <a:srgbClr val="360036"/>
    <a:srgbClr val="3D015F"/>
    <a:srgbClr val="740074"/>
    <a:srgbClr val="038CC9"/>
    <a:srgbClr val="039B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45756" autoAdjust="0"/>
  </p:normalViewPr>
  <p:slideViewPr>
    <p:cSldViewPr snapToGrid="0">
      <p:cViewPr varScale="1">
        <p:scale>
          <a:sx n="50" d="100"/>
          <a:sy n="50" d="100"/>
        </p:scale>
        <p:origin x="1758" y="36"/>
      </p:cViewPr>
      <p:guideLst/>
    </p:cSldViewPr>
  </p:slideViewPr>
  <p:notesTextViewPr>
    <p:cViewPr>
      <p:scale>
        <a:sx n="1" d="1"/>
        <a:sy n="1" d="1"/>
      </p:scale>
      <p:origin x="0" y="0"/>
    </p:cViewPr>
  </p:notesTextViewPr>
  <p:notesViewPr>
    <p:cSldViewPr snapToGrid="0">
      <p:cViewPr varScale="1">
        <p:scale>
          <a:sx n="61" d="100"/>
          <a:sy n="61" d="100"/>
        </p:scale>
        <p:origin x="253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D46FF6AC-74BA-436B-8F9D-1438B979CC6F}" type="datetimeFigureOut">
              <a:rPr lang="en-GB" smtClean="0"/>
              <a:t>17/03/2017</a:t>
            </a:fld>
            <a:endParaRPr lang="en-GB"/>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2103BFE-9BF0-4D9F-9D35-FFE1319EDDAF}" type="slidenum">
              <a:rPr lang="en-GB" smtClean="0"/>
              <a:t>‹#›</a:t>
            </a:fld>
            <a:endParaRPr lang="en-GB"/>
          </a:p>
        </p:txBody>
      </p:sp>
    </p:spTree>
    <p:extLst>
      <p:ext uri="{BB962C8B-B14F-4D97-AF65-F5344CB8AC3E}">
        <p14:creationId xmlns:p14="http://schemas.microsoft.com/office/powerpoint/2010/main" val="2995647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B149AD79-7495-4F35-9524-DCA19E00015F}" type="datetimeFigureOut">
              <a:rPr lang="en-GB" smtClean="0"/>
              <a:t>17/03/2017</a:t>
            </a:fld>
            <a:endParaRPr lang="en-GB"/>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F12741DC-A654-4170-9311-E13494E09145}" type="slidenum">
              <a:rPr lang="en-GB" smtClean="0"/>
              <a:t>‹#›</a:t>
            </a:fld>
            <a:endParaRPr lang="en-GB"/>
          </a:p>
        </p:txBody>
      </p:sp>
    </p:spTree>
    <p:extLst>
      <p:ext uri="{BB962C8B-B14F-4D97-AF65-F5344CB8AC3E}">
        <p14:creationId xmlns:p14="http://schemas.microsoft.com/office/powerpoint/2010/main" val="303234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P Title slide">
    <p:bg>
      <p:bgPr>
        <a:solidFill>
          <a:srgbClr val="F7FA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73727"/>
            <a:ext cx="6858000" cy="943033"/>
          </a:xfrm>
        </p:spPr>
        <p:txBody>
          <a:bodyPr anchor="b">
            <a:noAutofit/>
          </a:bodyPr>
          <a:lstStyle>
            <a:lvl1pPr algn="ctr">
              <a:defRPr sz="2600"/>
            </a:lvl1pPr>
          </a:lstStyle>
          <a:p>
            <a:r>
              <a:rPr lang="en-US"/>
              <a:t>Click to edit Master title style</a:t>
            </a:r>
            <a:endParaRPr lang="en-GB" dirty="0"/>
          </a:p>
        </p:txBody>
      </p:sp>
      <p:sp>
        <p:nvSpPr>
          <p:cNvPr id="3" name="Subtitle 2"/>
          <p:cNvSpPr>
            <a:spLocks noGrp="1"/>
          </p:cNvSpPr>
          <p:nvPr>
            <p:ph type="subTitle" idx="1" hasCustomPrompt="1"/>
          </p:nvPr>
        </p:nvSpPr>
        <p:spPr>
          <a:xfrm>
            <a:off x="1143000" y="2742734"/>
            <a:ext cx="6858000" cy="474203"/>
          </a:xfrm>
        </p:spPr>
        <p:txBody>
          <a:bodyPr>
            <a:noAutofit/>
          </a:bodyPr>
          <a:lstStyle>
            <a:lvl1pPr marL="0" indent="0" algn="ctr">
              <a:buNone/>
              <a:defRPr sz="20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Presentation of research findings</a:t>
            </a:r>
            <a:endParaRPr lang="en-GB" dirty="0"/>
          </a:p>
        </p:txBody>
      </p:sp>
      <p:sp>
        <p:nvSpPr>
          <p:cNvPr id="12" name="Text Placeholder 4"/>
          <p:cNvSpPr>
            <a:spLocks noGrp="1"/>
          </p:cNvSpPr>
          <p:nvPr>
            <p:ph type="body" sz="quarter" idx="13"/>
          </p:nvPr>
        </p:nvSpPr>
        <p:spPr>
          <a:xfrm>
            <a:off x="2978687" y="3597658"/>
            <a:ext cx="3186629" cy="452226"/>
          </a:xfrm>
        </p:spPr>
        <p:txBody>
          <a:bodyPr>
            <a:noAutofit/>
          </a:bodyPr>
          <a:lstStyle>
            <a:lvl1pPr marL="0" indent="0" algn="ctr">
              <a:buNone/>
              <a:defRPr sz="1400"/>
            </a:lvl1pPr>
          </a:lstStyle>
          <a:p>
            <a:pPr lvl="0"/>
            <a:r>
              <a:rPr lang="en-US"/>
              <a:t>Edit Master text styles</a:t>
            </a: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6885089" y="5951480"/>
            <a:ext cx="1984899" cy="473875"/>
          </a:xfrm>
          <a:prstGeom prst="rect">
            <a:avLst/>
          </a:prstGeom>
        </p:spPr>
      </p:pic>
    </p:spTree>
    <p:extLst>
      <p:ext uri="{BB962C8B-B14F-4D97-AF65-F5344CB8AC3E}">
        <p14:creationId xmlns:p14="http://schemas.microsoft.com/office/powerpoint/2010/main" val="201258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P sub-section header">
    <p:bg>
      <p:bgPr>
        <a:solidFill>
          <a:srgbClr val="F7FA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571907"/>
            <a:ext cx="6858000" cy="943033"/>
          </a:xfrm>
        </p:spPr>
        <p:txBody>
          <a:bodyPr anchor="b">
            <a:noAutofit/>
          </a:bodyPr>
          <a:lstStyle>
            <a:lvl1pPr algn="ctr">
              <a:defRPr sz="2600"/>
            </a:lvl1pPr>
          </a:lstStyle>
          <a:p>
            <a:r>
              <a:rPr lang="en-US"/>
              <a:t>Click to edit Master title style</a:t>
            </a:r>
            <a:endParaRPr lang="en-GB" dirty="0"/>
          </a:p>
        </p:txBody>
      </p:sp>
      <p:pic>
        <p:nvPicPr>
          <p:cNvPr id="10" name="Picture 9"/>
          <p:cNvPicPr>
            <a:picLocks noChangeAspect="1"/>
          </p:cNvPicPr>
          <p:nvPr userDrawn="1"/>
        </p:nvPicPr>
        <p:blipFill>
          <a:blip r:embed="rId2"/>
          <a:stretch>
            <a:fillRect/>
          </a:stretch>
        </p:blipFill>
        <p:spPr>
          <a:xfrm>
            <a:off x="7535538" y="6380951"/>
            <a:ext cx="1438123" cy="371527"/>
          </a:xfrm>
          <a:prstGeom prst="rect">
            <a:avLst/>
          </a:prstGeom>
        </p:spPr>
      </p:pic>
    </p:spTree>
    <p:extLst>
      <p:ext uri="{BB962C8B-B14F-4D97-AF65-F5344CB8AC3E}">
        <p14:creationId xmlns:p14="http://schemas.microsoft.com/office/powerpoint/2010/main" val="177119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P standard slide - bullets">
    <p:bg>
      <p:bgPr>
        <a:solidFill>
          <a:srgbClr val="F7FA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40999"/>
            <a:ext cx="7886700" cy="757130"/>
          </a:xfrm>
        </p:spPr>
        <p:txBody>
          <a:bodyPr>
            <a:noAutofit/>
          </a:bodyPr>
          <a:lstStyle>
            <a:lvl1pPr>
              <a:defRPr/>
            </a:lvl1pPr>
          </a:lstStyle>
          <a:p>
            <a:r>
              <a:rPr lang="en-US" dirty="0"/>
              <a:t>Click to edit Master title style</a:t>
            </a:r>
            <a:br>
              <a:rPr lang="en-US" dirty="0"/>
            </a:br>
            <a:r>
              <a:rPr lang="en-US" dirty="0"/>
              <a:t>- </a:t>
            </a:r>
            <a:r>
              <a:rPr lang="en-US" dirty="0" err="1"/>
              <a:t>subheader</a:t>
            </a:r>
            <a:r>
              <a:rPr lang="en-US" dirty="0"/>
              <a:t> – change to font </a:t>
            </a:r>
            <a:r>
              <a:rPr lang="en-US" dirty="0" err="1"/>
              <a:t>20pt</a:t>
            </a:r>
            <a:r>
              <a:rPr lang="en-US" dirty="0"/>
              <a:t> - </a:t>
            </a:r>
            <a:endParaRPr lang="en-GB" dirty="0"/>
          </a:p>
        </p:txBody>
      </p:sp>
      <p:sp>
        <p:nvSpPr>
          <p:cNvPr id="3" name="Content Placeholder 2"/>
          <p:cNvSpPr>
            <a:spLocks noGrp="1"/>
          </p:cNvSpPr>
          <p:nvPr>
            <p:ph idx="1"/>
          </p:nvPr>
        </p:nvSpPr>
        <p:spPr>
          <a:xfrm>
            <a:off x="1016876" y="1540620"/>
            <a:ext cx="6976242" cy="4682050"/>
          </a:xfrm>
        </p:spPr>
        <p:txBody>
          <a:bodyPr>
            <a:noAutofit/>
          </a:bodyPr>
          <a:lstStyle>
            <a:lvl1pPr marL="327584" indent="-327584">
              <a:lnSpc>
                <a:spcPct val="120000"/>
              </a:lnSpc>
              <a:spcBef>
                <a:spcPts val="960"/>
              </a:spcBef>
              <a:defRPr/>
            </a:lvl1pPr>
            <a:lvl2pPr marL="633568" indent="-269987">
              <a:lnSpc>
                <a:spcPct val="100000"/>
              </a:lnSpc>
              <a:spcBef>
                <a:spcPts val="384"/>
              </a:spcBef>
              <a:buFont typeface="Wingdings" panose="05000000000000000000" pitchFamily="2" charset="2"/>
              <a:buChar char="§"/>
              <a:defRPr sz="1600" baseline="0">
                <a:latin typeface="Verdana" panose="020B0604030504040204" pitchFamily="34" charset="0"/>
                <a:ea typeface="Verdana" panose="020B0604030504040204" pitchFamily="34" charset="0"/>
                <a:cs typeface="Verdana" panose="020B0604030504040204" pitchFamily="34" charset="0"/>
              </a:defRPr>
            </a:lvl2pPr>
            <a:lvl3pPr marL="903555" indent="-269987">
              <a:lnSpc>
                <a:spcPct val="100000"/>
              </a:lnSpc>
              <a:spcBef>
                <a:spcPts val="251"/>
              </a:spcBef>
              <a:buFont typeface="Wingdings" panose="05000000000000000000" pitchFamily="2" charset="2"/>
              <a:buChar char=""/>
              <a:defRPr baseline="0"/>
            </a:lvl3pPr>
            <a:lvl4pPr marL="1371532" indent="0">
              <a:buNone/>
              <a:defRPr/>
            </a:lvl4pPr>
          </a:lstStyle>
          <a:p>
            <a:pPr lvl="0"/>
            <a:r>
              <a:rPr lang="en-US"/>
              <a:t>Edit Master text styles</a:t>
            </a:r>
          </a:p>
          <a:p>
            <a:pPr lvl="1"/>
            <a:r>
              <a:rPr lang="en-US"/>
              <a:t>Second level</a:t>
            </a:r>
          </a:p>
          <a:p>
            <a:pPr lvl="2"/>
            <a:r>
              <a:rPr lang="en-US"/>
              <a:t>Third level</a:t>
            </a:r>
          </a:p>
        </p:txBody>
      </p:sp>
      <p:sp>
        <p:nvSpPr>
          <p:cNvPr id="6" name="Slide Number Placeholder 4"/>
          <p:cNvSpPr>
            <a:spLocks noGrp="1"/>
          </p:cNvSpPr>
          <p:nvPr>
            <p:ph type="sldNum" sz="quarter" idx="4"/>
          </p:nvPr>
        </p:nvSpPr>
        <p:spPr>
          <a:xfrm>
            <a:off x="103972" y="6500536"/>
            <a:ext cx="2057400" cy="365125"/>
          </a:xfrm>
          <a:prstGeom prst="rect">
            <a:avLst/>
          </a:prstGeom>
        </p:spPr>
        <p:txBody>
          <a:bodyPr vert="horz" lIns="91440" tIns="45720" rIns="91440" bIns="45720" rtlCol="0" anchor="ctr"/>
          <a:lstStyle>
            <a:lvl1pPr algn="l">
              <a:defRPr sz="1000">
                <a:solidFill>
                  <a:schemeClr val="tx1"/>
                </a:solidFill>
              </a:defRPr>
            </a:lvl1pPr>
          </a:lstStyle>
          <a:p>
            <a:fld id="{591AF197-271C-411A-9AC8-80B6747F2AB1}" type="slidenum">
              <a:rPr lang="en-GB" smtClean="0"/>
              <a:pPr/>
              <a:t>‹#›</a:t>
            </a:fld>
            <a:endParaRPr lang="en-GB"/>
          </a:p>
        </p:txBody>
      </p:sp>
      <p:cxnSp>
        <p:nvCxnSpPr>
          <p:cNvPr id="8" name="Straight Connector 7"/>
          <p:cNvCxnSpPr/>
          <p:nvPr userDrawn="1"/>
        </p:nvCxnSpPr>
        <p:spPr>
          <a:xfrm>
            <a:off x="1878378" y="1211864"/>
            <a:ext cx="5387248" cy="22033"/>
          </a:xfrm>
          <a:prstGeom prst="line">
            <a:avLst/>
          </a:prstGeom>
          <a:ln w="2540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a:stretch>
            <a:fillRect/>
          </a:stretch>
        </p:blipFill>
        <p:spPr>
          <a:xfrm>
            <a:off x="7535538" y="6380951"/>
            <a:ext cx="1438123" cy="371527"/>
          </a:xfrm>
          <a:prstGeom prst="rect">
            <a:avLst/>
          </a:prstGeom>
        </p:spPr>
      </p:pic>
    </p:spTree>
    <p:extLst>
      <p:ext uri="{BB962C8B-B14F-4D97-AF65-F5344CB8AC3E}">
        <p14:creationId xmlns:p14="http://schemas.microsoft.com/office/powerpoint/2010/main" val="3084474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P text box slide">
    <p:bg>
      <p:bgPr>
        <a:solidFill>
          <a:srgbClr val="F7FAFF"/>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181101" y="1585913"/>
            <a:ext cx="6825854" cy="4540250"/>
          </a:xfrm>
        </p:spPr>
        <p:txBody>
          <a:bodyPr>
            <a:noAutofit/>
          </a:bodyPr>
          <a:lstStyle>
            <a:lvl1pPr marL="0" indent="0">
              <a:buNone/>
              <a:defRPr/>
            </a:lvl1pPr>
          </a:lstStyle>
          <a:p>
            <a:pPr lvl="0"/>
            <a:r>
              <a:rPr lang="en-US"/>
              <a:t>Edit Master text styles</a:t>
            </a:r>
          </a:p>
        </p:txBody>
      </p:sp>
      <p:sp>
        <p:nvSpPr>
          <p:cNvPr id="9" name="Slide Number Placeholder 4"/>
          <p:cNvSpPr>
            <a:spLocks noGrp="1"/>
          </p:cNvSpPr>
          <p:nvPr>
            <p:ph type="sldNum" sz="quarter" idx="4"/>
          </p:nvPr>
        </p:nvSpPr>
        <p:spPr>
          <a:xfrm>
            <a:off x="103972" y="6500536"/>
            <a:ext cx="2057400" cy="365125"/>
          </a:xfrm>
          <a:prstGeom prst="rect">
            <a:avLst/>
          </a:prstGeom>
        </p:spPr>
        <p:txBody>
          <a:bodyPr vert="horz" lIns="91440" tIns="45720" rIns="91440" bIns="45720" rtlCol="0" anchor="ctr"/>
          <a:lstStyle>
            <a:lvl1pPr algn="l">
              <a:defRPr sz="1000">
                <a:solidFill>
                  <a:schemeClr val="tx1"/>
                </a:solidFill>
              </a:defRPr>
            </a:lvl1pPr>
          </a:lstStyle>
          <a:p>
            <a:fld id="{591AF197-271C-411A-9AC8-80B6747F2AB1}" type="slidenum">
              <a:rPr lang="en-GB" smtClean="0"/>
              <a:pPr/>
              <a:t>‹#›</a:t>
            </a:fld>
            <a:endParaRPr lang="en-GB"/>
          </a:p>
        </p:txBody>
      </p:sp>
      <p:sp>
        <p:nvSpPr>
          <p:cNvPr id="8" name="Title 1"/>
          <p:cNvSpPr>
            <a:spLocks noGrp="1"/>
          </p:cNvSpPr>
          <p:nvPr>
            <p:ph type="title" hasCustomPrompt="1"/>
          </p:nvPr>
        </p:nvSpPr>
        <p:spPr>
          <a:xfrm>
            <a:off x="628650" y="340999"/>
            <a:ext cx="7886700" cy="757130"/>
          </a:xfrm>
        </p:spPr>
        <p:txBody>
          <a:bodyPr>
            <a:noAutofit/>
          </a:bodyPr>
          <a:lstStyle>
            <a:lvl1pPr>
              <a:defRPr/>
            </a:lvl1pPr>
          </a:lstStyle>
          <a:p>
            <a:r>
              <a:rPr lang="en-US" dirty="0"/>
              <a:t>Click to edit Master title style</a:t>
            </a:r>
            <a:br>
              <a:rPr lang="en-US" dirty="0"/>
            </a:br>
            <a:r>
              <a:rPr lang="en-US" dirty="0"/>
              <a:t>- </a:t>
            </a:r>
            <a:r>
              <a:rPr lang="en-US" dirty="0" err="1"/>
              <a:t>subheader</a:t>
            </a:r>
            <a:r>
              <a:rPr lang="en-US" dirty="0"/>
              <a:t> – change to font </a:t>
            </a:r>
            <a:r>
              <a:rPr lang="en-US" dirty="0" err="1"/>
              <a:t>20pt</a:t>
            </a:r>
            <a:r>
              <a:rPr lang="en-US" dirty="0"/>
              <a:t> - </a:t>
            </a:r>
            <a:endParaRPr lang="en-GB" dirty="0"/>
          </a:p>
        </p:txBody>
      </p:sp>
      <p:pic>
        <p:nvPicPr>
          <p:cNvPr id="11" name="Picture 10"/>
          <p:cNvPicPr>
            <a:picLocks noChangeAspect="1"/>
          </p:cNvPicPr>
          <p:nvPr userDrawn="1"/>
        </p:nvPicPr>
        <p:blipFill>
          <a:blip r:embed="rId2"/>
          <a:stretch>
            <a:fillRect/>
          </a:stretch>
        </p:blipFill>
        <p:spPr>
          <a:xfrm>
            <a:off x="7535538" y="6380951"/>
            <a:ext cx="1438123" cy="371527"/>
          </a:xfrm>
          <a:prstGeom prst="rect">
            <a:avLst/>
          </a:prstGeom>
        </p:spPr>
      </p:pic>
      <p:cxnSp>
        <p:nvCxnSpPr>
          <p:cNvPr id="10" name="Straight Connector 9"/>
          <p:cNvCxnSpPr/>
          <p:nvPr userDrawn="1"/>
        </p:nvCxnSpPr>
        <p:spPr>
          <a:xfrm>
            <a:off x="1878378" y="1211864"/>
            <a:ext cx="5387248" cy="22033"/>
          </a:xfrm>
          <a:prstGeom prst="line">
            <a:avLst/>
          </a:prstGeom>
          <a:ln w="2540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549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591AF197-271C-411A-9AC8-80B6747F2AB1}" type="slidenum">
              <a:rPr lang="en-GB" smtClean="0"/>
              <a:pPr/>
              <a:t>‹#›</a:t>
            </a:fld>
            <a:endParaRPr lang="en-GB"/>
          </a:p>
        </p:txBody>
      </p:sp>
      <p:sp>
        <p:nvSpPr>
          <p:cNvPr id="5" name="Content Placeholder 4"/>
          <p:cNvSpPr>
            <a:spLocks noGrp="1"/>
          </p:cNvSpPr>
          <p:nvPr>
            <p:ph sz="quarter" idx="11"/>
          </p:nvPr>
        </p:nvSpPr>
        <p:spPr>
          <a:xfrm>
            <a:off x="903287" y="2049463"/>
            <a:ext cx="2644143" cy="1191816"/>
          </a:xfrm>
          <a:prstGeom prst="roundRect">
            <a:avLst/>
          </a:prstGeom>
          <a:solidFill>
            <a:schemeClr val="accent2"/>
          </a:solidFill>
        </p:spPr>
        <p:txBody>
          <a:bodyPr>
            <a:spAutoFit/>
          </a:bodyPr>
          <a:lstStyle>
            <a:lvl1pPr marL="265113" indent="-265113" algn="l">
              <a:lnSpc>
                <a:spcPct val="100000"/>
              </a:lnSpc>
              <a:spcBef>
                <a:spcPts val="0"/>
              </a:spcBef>
              <a:buFont typeface="Wingdings" panose="05000000000000000000" pitchFamily="2" charset="2"/>
              <a:buChar char="§"/>
              <a:defRPr sz="1600">
                <a:solidFill>
                  <a:schemeClr val="bg1"/>
                </a:solidFill>
                <a:latin typeface="+mj-lt"/>
              </a:defRPr>
            </a:lvl1pPr>
            <a:lvl2pPr marL="539750" indent="-274638" algn="l">
              <a:lnSpc>
                <a:spcPct val="100000"/>
              </a:lnSpc>
              <a:spcBef>
                <a:spcPts val="0"/>
              </a:spcBef>
              <a:buFont typeface="Wingdings" panose="05000000000000000000" pitchFamily="2" charset="2"/>
              <a:buChar char="ú"/>
              <a:defRPr sz="1600">
                <a:solidFill>
                  <a:schemeClr val="bg1"/>
                </a:solidFill>
                <a:latin typeface="+mj-lt"/>
              </a:defRPr>
            </a:lvl2pPr>
            <a:lvl3pPr marL="804863" indent="-265113" algn="l">
              <a:lnSpc>
                <a:spcPct val="100000"/>
              </a:lnSpc>
              <a:spcBef>
                <a:spcPts val="0"/>
              </a:spcBef>
              <a:buSzPct val="80000"/>
              <a:buFont typeface="Verdana" panose="020B0604030504040204" pitchFamily="34" charset="0"/>
              <a:buChar char="▪"/>
              <a:defRPr sz="1600">
                <a:solidFill>
                  <a:schemeClr val="bg1"/>
                </a:solidFill>
                <a:latin typeface="+mj-lt"/>
              </a:defRPr>
            </a:lvl3pPr>
            <a:lvl4pPr marL="1371531" indent="0">
              <a:buFont typeface="Wingdings" panose="05000000000000000000" pitchFamily="2" charset="2"/>
              <a:buNone/>
              <a:defRPr sz="1600">
                <a:solidFill>
                  <a:schemeClr val="bg1"/>
                </a:solidFill>
                <a:latin typeface="+mj-lt"/>
              </a:defRPr>
            </a:lvl4pPr>
            <a:lvl5pPr marL="2057298" indent="-228589">
              <a:buFont typeface="Wingdings" panose="05000000000000000000" pitchFamily="2" charset="2"/>
              <a:buChar char="§"/>
              <a:defRPr>
                <a:solidFill>
                  <a:schemeClr val="bg1"/>
                </a:solidFill>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76068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 split column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489326"/>
          </a:xfrm>
        </p:spPr>
        <p:txBody>
          <a:bodyPr anchor="b">
            <a:noAutofit/>
          </a:bodyPr>
          <a:lstStyle>
            <a:lvl1pPr marL="0" indent="0">
              <a:buNone/>
              <a:defRPr sz="18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4" name="Content Placeholder 3"/>
          <p:cNvSpPr>
            <a:spLocks noGrp="1"/>
          </p:cNvSpPr>
          <p:nvPr>
            <p:ph sz="half" idx="2"/>
          </p:nvPr>
        </p:nvSpPr>
        <p:spPr>
          <a:xfrm>
            <a:off x="629842" y="2295752"/>
            <a:ext cx="3868340" cy="3684588"/>
          </a:xfrm>
        </p:spPr>
        <p:txBody>
          <a:bodyPr>
            <a:noAutofit/>
          </a:bodyPr>
          <a:lstStyle>
            <a:lvl2pPr>
              <a:defRPr baseline="0"/>
            </a:lvl2pPr>
            <a:lvl3pPr>
              <a:defRPr baseline="0"/>
            </a:lvl3pPr>
          </a:lstStyle>
          <a:p>
            <a:pPr lvl="0"/>
            <a:r>
              <a:rPr lang="en-US"/>
              <a:t>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29152" y="1681163"/>
            <a:ext cx="3887391" cy="489326"/>
          </a:xfrm>
        </p:spPr>
        <p:txBody>
          <a:bodyPr anchor="b">
            <a:noAutofit/>
          </a:bodyPr>
          <a:lstStyle>
            <a:lvl1pPr marL="0" indent="0">
              <a:buNone/>
              <a:defRPr sz="18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295752"/>
            <a:ext cx="3887391" cy="3684588"/>
          </a:xfrm>
        </p:spPr>
        <p:txBody>
          <a:bodyPr>
            <a:noAutofit/>
          </a:bodyPr>
          <a:lstStyle>
            <a:lvl2pPr>
              <a:defRPr/>
            </a:lvl2pPr>
            <a:lvl3pPr>
              <a:defRPr/>
            </a:lvl3pPr>
          </a:lstStyle>
          <a:p>
            <a:pPr lvl="0"/>
            <a:r>
              <a:rPr lang="en-US"/>
              <a:t>Edit Master text styles</a:t>
            </a:r>
          </a:p>
          <a:p>
            <a:pPr lvl="1"/>
            <a:r>
              <a:rPr lang="en-US"/>
              <a:t>Second level</a:t>
            </a:r>
          </a:p>
          <a:p>
            <a:pPr lvl="2"/>
            <a:r>
              <a:rPr lang="en-US"/>
              <a:t>Third level</a:t>
            </a:r>
          </a:p>
        </p:txBody>
      </p:sp>
      <p:sp>
        <p:nvSpPr>
          <p:cNvPr id="10" name="Slide Number Placeholder 4"/>
          <p:cNvSpPr>
            <a:spLocks noGrp="1"/>
          </p:cNvSpPr>
          <p:nvPr>
            <p:ph type="sldNum" sz="quarter" idx="10"/>
          </p:nvPr>
        </p:nvSpPr>
        <p:spPr>
          <a:xfrm>
            <a:off x="103972" y="6500536"/>
            <a:ext cx="2057400" cy="365125"/>
          </a:xfrm>
          <a:prstGeom prst="rect">
            <a:avLst/>
          </a:prstGeom>
        </p:spPr>
        <p:txBody>
          <a:bodyPr vert="horz" lIns="91440" tIns="45720" rIns="91440" bIns="45720" rtlCol="0" anchor="ctr"/>
          <a:lstStyle>
            <a:lvl1pPr algn="l">
              <a:defRPr sz="1000">
                <a:solidFill>
                  <a:schemeClr val="tx1"/>
                </a:solidFill>
              </a:defRPr>
            </a:lvl1pPr>
          </a:lstStyle>
          <a:p>
            <a:fld id="{591AF197-271C-411A-9AC8-80B6747F2AB1}" type="slidenum">
              <a:rPr lang="en-GB" smtClean="0"/>
              <a:pPr/>
              <a:t>‹#›</a:t>
            </a:fld>
            <a:endParaRPr lang="en-GB"/>
          </a:p>
        </p:txBody>
      </p:sp>
      <p:sp>
        <p:nvSpPr>
          <p:cNvPr id="11" name="Title 1"/>
          <p:cNvSpPr>
            <a:spLocks noGrp="1"/>
          </p:cNvSpPr>
          <p:nvPr>
            <p:ph type="title" hasCustomPrompt="1"/>
          </p:nvPr>
        </p:nvSpPr>
        <p:spPr>
          <a:xfrm>
            <a:off x="628650" y="340999"/>
            <a:ext cx="7886700" cy="757130"/>
          </a:xfrm>
        </p:spPr>
        <p:txBody>
          <a:bodyPr>
            <a:noAutofit/>
          </a:bodyPr>
          <a:lstStyle>
            <a:lvl1pPr>
              <a:defRPr/>
            </a:lvl1pPr>
          </a:lstStyle>
          <a:p>
            <a:r>
              <a:rPr lang="en-US" dirty="0"/>
              <a:t>Click to edit Master title style</a:t>
            </a:r>
            <a:br>
              <a:rPr lang="en-US" dirty="0"/>
            </a:br>
            <a:r>
              <a:rPr lang="en-US" dirty="0"/>
              <a:t>- </a:t>
            </a:r>
            <a:r>
              <a:rPr lang="en-US" dirty="0" err="1"/>
              <a:t>subheader</a:t>
            </a:r>
            <a:r>
              <a:rPr lang="en-US" dirty="0"/>
              <a:t> – change to font </a:t>
            </a:r>
            <a:r>
              <a:rPr lang="en-US" dirty="0" err="1"/>
              <a:t>20pt</a:t>
            </a:r>
            <a:r>
              <a:rPr lang="en-US" dirty="0"/>
              <a:t> - </a:t>
            </a:r>
            <a:endParaRPr lang="en-GB" dirty="0"/>
          </a:p>
        </p:txBody>
      </p:sp>
      <p:pic>
        <p:nvPicPr>
          <p:cNvPr id="14" name="Picture 13"/>
          <p:cNvPicPr>
            <a:picLocks noChangeAspect="1"/>
          </p:cNvPicPr>
          <p:nvPr userDrawn="1"/>
        </p:nvPicPr>
        <p:blipFill>
          <a:blip r:embed="rId2"/>
          <a:stretch>
            <a:fillRect/>
          </a:stretch>
        </p:blipFill>
        <p:spPr>
          <a:xfrm>
            <a:off x="7535538" y="6380951"/>
            <a:ext cx="1438123" cy="371527"/>
          </a:xfrm>
          <a:prstGeom prst="rect">
            <a:avLst/>
          </a:prstGeom>
        </p:spPr>
      </p:pic>
      <p:cxnSp>
        <p:nvCxnSpPr>
          <p:cNvPr id="12" name="Straight Connector 11"/>
          <p:cNvCxnSpPr/>
          <p:nvPr userDrawn="1"/>
        </p:nvCxnSpPr>
        <p:spPr>
          <a:xfrm>
            <a:off x="1878378" y="1211864"/>
            <a:ext cx="5387248" cy="22033"/>
          </a:xfrm>
          <a:prstGeom prst="line">
            <a:avLst/>
          </a:prstGeom>
          <a:ln w="2540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18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 text slide">
    <p:bg>
      <p:bgPr>
        <a:solidFill>
          <a:srgbClr val="F7FA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876" y="1540620"/>
            <a:ext cx="6976242" cy="4682050"/>
          </a:xfrm>
        </p:spPr>
        <p:txBody>
          <a:bodyPr>
            <a:noAutofit/>
          </a:bodyPr>
          <a:lstStyle>
            <a:lvl1pPr marL="0" indent="0">
              <a:lnSpc>
                <a:spcPct val="120000"/>
              </a:lnSpc>
              <a:spcBef>
                <a:spcPts val="960"/>
              </a:spcBef>
              <a:buNone/>
              <a:defRPr/>
            </a:lvl1pPr>
            <a:lvl2pPr marL="633568" indent="-269987">
              <a:lnSpc>
                <a:spcPct val="100000"/>
              </a:lnSpc>
              <a:spcBef>
                <a:spcPts val="384"/>
              </a:spcBef>
              <a:buFont typeface="Wingdings" panose="05000000000000000000" pitchFamily="2" charset="2"/>
              <a:buChar char="§"/>
              <a:defRPr sz="1600">
                <a:latin typeface="Verdana" panose="020B0604030504040204" pitchFamily="34" charset="0"/>
                <a:ea typeface="Verdana" panose="020B0604030504040204" pitchFamily="34" charset="0"/>
                <a:cs typeface="Verdana" panose="020B0604030504040204" pitchFamily="34" charset="0"/>
              </a:defRPr>
            </a:lvl2pPr>
            <a:lvl3pPr marL="903555" indent="-269987">
              <a:lnSpc>
                <a:spcPct val="100000"/>
              </a:lnSpc>
              <a:spcBef>
                <a:spcPts val="251"/>
              </a:spcBef>
              <a:buFont typeface="Wingdings" panose="05000000000000000000" pitchFamily="2" charset="2"/>
              <a:buChar char=""/>
              <a:defRPr/>
            </a:lvl3pPr>
          </a:lstStyle>
          <a:p>
            <a:pPr lvl="0"/>
            <a:r>
              <a:rPr lang="en-US"/>
              <a:t>Edit Master text styles</a:t>
            </a:r>
          </a:p>
        </p:txBody>
      </p:sp>
      <p:sp>
        <p:nvSpPr>
          <p:cNvPr id="8" name="Slide Number Placeholder 4"/>
          <p:cNvSpPr>
            <a:spLocks noGrp="1"/>
          </p:cNvSpPr>
          <p:nvPr>
            <p:ph type="sldNum" sz="quarter" idx="4"/>
          </p:nvPr>
        </p:nvSpPr>
        <p:spPr>
          <a:xfrm>
            <a:off x="103972" y="6500536"/>
            <a:ext cx="2057400" cy="365125"/>
          </a:xfrm>
          <a:prstGeom prst="rect">
            <a:avLst/>
          </a:prstGeom>
        </p:spPr>
        <p:txBody>
          <a:bodyPr vert="horz" lIns="91440" tIns="45720" rIns="91440" bIns="45720" rtlCol="0" anchor="ctr"/>
          <a:lstStyle>
            <a:lvl1pPr algn="l">
              <a:defRPr sz="1000">
                <a:solidFill>
                  <a:schemeClr val="tx1"/>
                </a:solidFill>
              </a:defRPr>
            </a:lvl1pPr>
          </a:lstStyle>
          <a:p>
            <a:fld id="{591AF197-271C-411A-9AC8-80B6747F2AB1}" type="slidenum">
              <a:rPr lang="en-GB" smtClean="0"/>
              <a:pPr/>
              <a:t>‹#›</a:t>
            </a:fld>
            <a:endParaRPr lang="en-GB"/>
          </a:p>
        </p:txBody>
      </p:sp>
      <p:sp>
        <p:nvSpPr>
          <p:cNvPr id="10" name="Title 1"/>
          <p:cNvSpPr>
            <a:spLocks noGrp="1"/>
          </p:cNvSpPr>
          <p:nvPr>
            <p:ph type="title" hasCustomPrompt="1"/>
          </p:nvPr>
        </p:nvSpPr>
        <p:spPr>
          <a:xfrm>
            <a:off x="628650" y="340999"/>
            <a:ext cx="7886700" cy="757130"/>
          </a:xfrm>
        </p:spPr>
        <p:txBody>
          <a:bodyPr>
            <a:noAutofit/>
          </a:bodyPr>
          <a:lstStyle>
            <a:lvl1pPr>
              <a:defRPr/>
            </a:lvl1pPr>
          </a:lstStyle>
          <a:p>
            <a:r>
              <a:rPr lang="en-US" dirty="0"/>
              <a:t>Click to edit Master title style</a:t>
            </a:r>
            <a:br>
              <a:rPr lang="en-US" dirty="0"/>
            </a:br>
            <a:r>
              <a:rPr lang="en-US" dirty="0"/>
              <a:t>- </a:t>
            </a:r>
            <a:r>
              <a:rPr lang="en-US" dirty="0" err="1"/>
              <a:t>subheader</a:t>
            </a:r>
            <a:r>
              <a:rPr lang="en-US" dirty="0"/>
              <a:t> – change to font </a:t>
            </a:r>
            <a:r>
              <a:rPr lang="en-US" dirty="0" err="1"/>
              <a:t>20pt</a:t>
            </a:r>
            <a:r>
              <a:rPr lang="en-US" dirty="0"/>
              <a:t> - </a:t>
            </a:r>
            <a:endParaRPr lang="en-GB" dirty="0"/>
          </a:p>
        </p:txBody>
      </p:sp>
      <p:pic>
        <p:nvPicPr>
          <p:cNvPr id="11" name="Picture 10"/>
          <p:cNvPicPr>
            <a:picLocks noChangeAspect="1"/>
          </p:cNvPicPr>
          <p:nvPr userDrawn="1"/>
        </p:nvPicPr>
        <p:blipFill>
          <a:blip r:embed="rId2"/>
          <a:stretch>
            <a:fillRect/>
          </a:stretch>
        </p:blipFill>
        <p:spPr>
          <a:xfrm>
            <a:off x="7535538" y="6380951"/>
            <a:ext cx="1438123" cy="371527"/>
          </a:xfrm>
          <a:prstGeom prst="rect">
            <a:avLst/>
          </a:prstGeom>
        </p:spPr>
      </p:pic>
      <p:cxnSp>
        <p:nvCxnSpPr>
          <p:cNvPr id="7" name="Straight Connector 6"/>
          <p:cNvCxnSpPr/>
          <p:nvPr userDrawn="1"/>
        </p:nvCxnSpPr>
        <p:spPr>
          <a:xfrm>
            <a:off x="1878378" y="1211864"/>
            <a:ext cx="5387248" cy="22033"/>
          </a:xfrm>
          <a:prstGeom prst="line">
            <a:avLst/>
          </a:prstGeom>
          <a:ln w="2540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07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P rotated text slide">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noAutofit/>
          </a:bodyPr>
          <a:lstStyle>
            <a:lvl1pPr>
              <a:defRPr/>
            </a:lvl1pPr>
            <a:lvl2pPr>
              <a:defRPr baseline="0"/>
            </a:lvl2pPr>
            <a:lvl3pPr>
              <a:defRPr baseline="0"/>
            </a:lvl3pPr>
          </a:lstStyle>
          <a:p>
            <a:pPr lvl="0"/>
            <a:r>
              <a:rPr lang="en-US"/>
              <a:t>Edit Master text styles</a:t>
            </a:r>
          </a:p>
          <a:p>
            <a:pPr lvl="1"/>
            <a:r>
              <a:rPr lang="en-US"/>
              <a:t>Second level</a:t>
            </a:r>
          </a:p>
          <a:p>
            <a:pPr lvl="2"/>
            <a:r>
              <a:rPr lang="en-US"/>
              <a:t>Third level</a:t>
            </a:r>
          </a:p>
        </p:txBody>
      </p:sp>
      <p:sp>
        <p:nvSpPr>
          <p:cNvPr id="8" name="Slide Number Placeholder 4"/>
          <p:cNvSpPr>
            <a:spLocks noGrp="1"/>
          </p:cNvSpPr>
          <p:nvPr>
            <p:ph type="sldNum" sz="quarter" idx="4"/>
          </p:nvPr>
        </p:nvSpPr>
        <p:spPr>
          <a:xfrm>
            <a:off x="103972" y="6500536"/>
            <a:ext cx="2057400" cy="365125"/>
          </a:xfrm>
          <a:prstGeom prst="rect">
            <a:avLst/>
          </a:prstGeom>
        </p:spPr>
        <p:txBody>
          <a:bodyPr vert="horz" lIns="91440" tIns="45720" rIns="91440" bIns="45720" rtlCol="0" anchor="ctr"/>
          <a:lstStyle>
            <a:lvl1pPr algn="l">
              <a:defRPr sz="1000">
                <a:solidFill>
                  <a:schemeClr val="tx1"/>
                </a:solidFill>
              </a:defRPr>
            </a:lvl1pPr>
          </a:lstStyle>
          <a:p>
            <a:fld id="{591AF197-271C-411A-9AC8-80B6747F2AB1}" type="slidenum">
              <a:rPr lang="en-GB" smtClean="0"/>
              <a:pPr/>
              <a:t>‹#›</a:t>
            </a:fld>
            <a:endParaRPr lang="en-GB"/>
          </a:p>
        </p:txBody>
      </p:sp>
      <p:sp>
        <p:nvSpPr>
          <p:cNvPr id="10" name="Title 1"/>
          <p:cNvSpPr>
            <a:spLocks noGrp="1"/>
          </p:cNvSpPr>
          <p:nvPr>
            <p:ph type="title" hasCustomPrompt="1"/>
          </p:nvPr>
        </p:nvSpPr>
        <p:spPr>
          <a:xfrm>
            <a:off x="628650" y="340999"/>
            <a:ext cx="7886700" cy="757130"/>
          </a:xfrm>
        </p:spPr>
        <p:txBody>
          <a:bodyPr>
            <a:noAutofit/>
          </a:bodyPr>
          <a:lstStyle>
            <a:lvl1pPr>
              <a:defRPr/>
            </a:lvl1pPr>
          </a:lstStyle>
          <a:p>
            <a:r>
              <a:rPr lang="en-US" dirty="0"/>
              <a:t>Click to edit Master title style</a:t>
            </a:r>
            <a:br>
              <a:rPr lang="en-US" dirty="0"/>
            </a:br>
            <a:r>
              <a:rPr lang="en-US" dirty="0"/>
              <a:t>- </a:t>
            </a:r>
            <a:r>
              <a:rPr lang="en-US" dirty="0" err="1"/>
              <a:t>subheader</a:t>
            </a:r>
            <a:r>
              <a:rPr lang="en-US" dirty="0"/>
              <a:t> – change to font </a:t>
            </a:r>
            <a:r>
              <a:rPr lang="en-US" dirty="0" err="1"/>
              <a:t>20pt</a:t>
            </a:r>
            <a:r>
              <a:rPr lang="en-US" dirty="0"/>
              <a:t> - </a:t>
            </a:r>
            <a:endParaRPr lang="en-GB" dirty="0"/>
          </a:p>
        </p:txBody>
      </p:sp>
      <p:pic>
        <p:nvPicPr>
          <p:cNvPr id="11" name="Picture 10"/>
          <p:cNvPicPr>
            <a:picLocks noChangeAspect="1"/>
          </p:cNvPicPr>
          <p:nvPr userDrawn="1"/>
        </p:nvPicPr>
        <p:blipFill>
          <a:blip r:embed="rId2"/>
          <a:stretch>
            <a:fillRect/>
          </a:stretch>
        </p:blipFill>
        <p:spPr>
          <a:xfrm>
            <a:off x="7535538" y="6380951"/>
            <a:ext cx="1438123" cy="371527"/>
          </a:xfrm>
          <a:prstGeom prst="rect">
            <a:avLst/>
          </a:prstGeom>
        </p:spPr>
      </p:pic>
      <p:cxnSp>
        <p:nvCxnSpPr>
          <p:cNvPr id="7" name="Straight Connector 6"/>
          <p:cNvCxnSpPr/>
          <p:nvPr userDrawn="1"/>
        </p:nvCxnSpPr>
        <p:spPr>
          <a:xfrm>
            <a:off x="1878378" y="1211864"/>
            <a:ext cx="5387248" cy="22033"/>
          </a:xfrm>
          <a:prstGeom prst="line">
            <a:avLst/>
          </a:prstGeom>
          <a:ln w="2540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97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SP Title slide">
    <p:bg>
      <p:bgPr>
        <a:solidFill>
          <a:srgbClr val="F7FA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73727"/>
            <a:ext cx="6858000" cy="943033"/>
          </a:xfrm>
        </p:spPr>
        <p:txBody>
          <a:bodyPr anchor="b">
            <a:noAutofit/>
          </a:bodyPr>
          <a:lstStyle>
            <a:lvl1pPr algn="ctr">
              <a:defRPr sz="2600"/>
            </a:lvl1pPr>
          </a:lstStyle>
          <a:p>
            <a:r>
              <a:rPr lang="en-US"/>
              <a:t>Click to edit Master title style</a:t>
            </a:r>
            <a:endParaRPr lang="en-GB" dirty="0"/>
          </a:p>
        </p:txBody>
      </p:sp>
      <p:sp>
        <p:nvSpPr>
          <p:cNvPr id="3" name="Subtitle 2"/>
          <p:cNvSpPr>
            <a:spLocks noGrp="1"/>
          </p:cNvSpPr>
          <p:nvPr>
            <p:ph type="subTitle" idx="1" hasCustomPrompt="1"/>
          </p:nvPr>
        </p:nvSpPr>
        <p:spPr>
          <a:xfrm>
            <a:off x="1143000" y="2742734"/>
            <a:ext cx="6858000" cy="474203"/>
          </a:xfrm>
        </p:spPr>
        <p:txBody>
          <a:bodyPr>
            <a:noAutofit/>
          </a:bodyPr>
          <a:lstStyle>
            <a:lvl1pPr marL="0" indent="0" algn="ctr">
              <a:buNone/>
              <a:defRPr sz="20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Presentation of research findings</a:t>
            </a:r>
            <a:endParaRPr lang="en-GB" dirty="0"/>
          </a:p>
        </p:txBody>
      </p:sp>
      <p:sp>
        <p:nvSpPr>
          <p:cNvPr id="12" name="Text Placeholder 4"/>
          <p:cNvSpPr>
            <a:spLocks noGrp="1"/>
          </p:cNvSpPr>
          <p:nvPr>
            <p:ph type="body" sz="quarter" idx="13"/>
          </p:nvPr>
        </p:nvSpPr>
        <p:spPr>
          <a:xfrm>
            <a:off x="2978687" y="3597658"/>
            <a:ext cx="3186629" cy="452226"/>
          </a:xfrm>
        </p:spPr>
        <p:txBody>
          <a:bodyPr>
            <a:noAutofit/>
          </a:bodyPr>
          <a:lstStyle>
            <a:lvl1pPr marL="0" indent="0" algn="ctr">
              <a:buNone/>
              <a:defRPr sz="1400"/>
            </a:lvl1pPr>
          </a:lstStyle>
          <a:p>
            <a:pPr lvl="0"/>
            <a:r>
              <a:rPr lang="en-US"/>
              <a:t>Edit Master text styles</a:t>
            </a:r>
          </a:p>
        </p:txBody>
      </p:sp>
    </p:spTree>
    <p:extLst>
      <p:ext uri="{BB962C8B-B14F-4D97-AF65-F5344CB8AC3E}">
        <p14:creationId xmlns:p14="http://schemas.microsoft.com/office/powerpoint/2010/main" val="39298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A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33909"/>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Slide Number Placeholder 4"/>
          <p:cNvSpPr>
            <a:spLocks noGrp="1"/>
          </p:cNvSpPr>
          <p:nvPr>
            <p:ph type="sldNum" sz="quarter" idx="4"/>
          </p:nvPr>
        </p:nvSpPr>
        <p:spPr>
          <a:xfrm>
            <a:off x="103972" y="6482492"/>
            <a:ext cx="2057400" cy="365125"/>
          </a:xfrm>
          <a:prstGeom prst="rect">
            <a:avLst/>
          </a:prstGeom>
        </p:spPr>
        <p:txBody>
          <a:bodyPr vert="horz" lIns="91440" tIns="45720" rIns="91440" bIns="45720" rtlCol="0" anchor="ctr"/>
          <a:lstStyle>
            <a:lvl1pPr algn="l">
              <a:defRPr sz="1000">
                <a:solidFill>
                  <a:schemeClr val="tx1"/>
                </a:solidFill>
              </a:defRPr>
            </a:lvl1pPr>
          </a:lstStyle>
          <a:p>
            <a:fld id="{591AF197-271C-411A-9AC8-80B6747F2AB1}" type="slidenum">
              <a:rPr lang="en-GB" smtClean="0"/>
              <a:pPr/>
              <a:t>‹#›</a:t>
            </a:fld>
            <a:endParaRPr lang="en-GB"/>
          </a:p>
        </p:txBody>
      </p:sp>
    </p:spTree>
    <p:extLst>
      <p:ext uri="{BB962C8B-B14F-4D97-AF65-F5344CB8AC3E}">
        <p14:creationId xmlns:p14="http://schemas.microsoft.com/office/powerpoint/2010/main" val="23673501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50" r:id="rId3"/>
    <p:sldLayoutId id="2147483660" r:id="rId4"/>
    <p:sldLayoutId id="2147483665" r:id="rId5"/>
    <p:sldLayoutId id="2147483653" r:id="rId6"/>
    <p:sldLayoutId id="2147483659" r:id="rId7"/>
    <p:sldLayoutId id="2147483658" r:id="rId8"/>
    <p:sldLayoutId id="2147483664" r:id="rId9"/>
  </p:sldLayoutIdLst>
  <p:hf hdr="0" ftr="0" dt="0"/>
  <p:txStyles>
    <p:titleStyle>
      <a:lvl1pPr algn="ctr" defTabSz="914354" rtl="0" eaLnBrk="1" latinLnBrk="0" hangingPunct="1">
        <a:lnSpc>
          <a:spcPct val="90000"/>
        </a:lnSpc>
        <a:spcBef>
          <a:spcPct val="0"/>
        </a:spcBef>
        <a:buNone/>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27584" indent="-327584" algn="l" defTabSz="914354" rtl="0" eaLnBrk="1" latinLnBrk="0" hangingPunct="1">
        <a:lnSpc>
          <a:spcPct val="120000"/>
        </a:lnSpc>
        <a:spcBef>
          <a:spcPts val="960"/>
        </a:spcBef>
        <a:buFont typeface="Wingdings 2" panose="05020102010507070707" pitchFamily="18"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33568" indent="-269987" algn="l" defTabSz="914354" rtl="0" eaLnBrk="1" latinLnBrk="0" hangingPunct="1">
        <a:lnSpc>
          <a:spcPct val="100000"/>
        </a:lnSpc>
        <a:spcBef>
          <a:spcPts val="384"/>
        </a:spcBef>
        <a:buFont typeface="Wingdings" panose="05000000000000000000" pitchFamily="2"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03555" indent="-269987" algn="l" defTabSz="914354" rtl="0" eaLnBrk="1" latinLnBrk="0" hangingPunct="1">
        <a:lnSpc>
          <a:spcPct val="100000"/>
        </a:lnSpc>
        <a:spcBef>
          <a:spcPts val="251"/>
        </a:spcBef>
        <a:buFont typeface="Wingdings" panose="05000000000000000000" pitchFamily="2" charset="2"/>
        <a:buChar char="ú"/>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168400" indent="-276225" algn="l" defTabSz="914354" rtl="0" eaLnBrk="1" latinLnBrk="0" hangingPunct="1">
        <a:lnSpc>
          <a:spcPct val="90000"/>
        </a:lnSpc>
        <a:spcBef>
          <a:spcPts val="500"/>
        </a:spcBef>
        <a:buFont typeface="Verdana" panose="020B0604030504040204" pitchFamily="34" charset="0"/>
        <a:buChar char="▪"/>
        <a:defRPr sz="16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mailto:menekse@scottporter.co.uk"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23203"/>
            <a:ext cx="9144000" cy="943033"/>
          </a:xfrm>
        </p:spPr>
        <p:txBody>
          <a:bodyPr/>
          <a:lstStyle/>
          <a:p>
            <a:r>
              <a:rPr lang="en-GB" dirty="0"/>
              <a:t>Improving the reach of</a:t>
            </a:r>
            <a:br>
              <a:rPr lang="en-GB" dirty="0"/>
            </a:br>
            <a:r>
              <a:rPr lang="en-GB" dirty="0"/>
              <a:t>screening programmes</a:t>
            </a:r>
          </a:p>
        </p:txBody>
      </p:sp>
      <p:sp>
        <p:nvSpPr>
          <p:cNvPr id="3" name="Subtitle 2"/>
          <p:cNvSpPr>
            <a:spLocks noGrp="1"/>
          </p:cNvSpPr>
          <p:nvPr>
            <p:ph type="subTitle" idx="1"/>
          </p:nvPr>
        </p:nvSpPr>
        <p:spPr>
          <a:xfrm>
            <a:off x="0" y="2992208"/>
            <a:ext cx="9144000" cy="474203"/>
          </a:xfrm>
        </p:spPr>
        <p:txBody>
          <a:bodyPr/>
          <a:lstStyle/>
          <a:p>
            <a:r>
              <a:rPr lang="en-GB" dirty="0"/>
              <a:t>Insights from target audience research</a:t>
            </a:r>
          </a:p>
        </p:txBody>
      </p:sp>
      <p:sp>
        <p:nvSpPr>
          <p:cNvPr id="5" name="Text Placeholder 4"/>
          <p:cNvSpPr>
            <a:spLocks noGrp="1"/>
          </p:cNvSpPr>
          <p:nvPr>
            <p:ph type="body" sz="quarter" idx="13"/>
          </p:nvPr>
        </p:nvSpPr>
        <p:spPr>
          <a:xfrm>
            <a:off x="2978687" y="3776074"/>
            <a:ext cx="3186629" cy="452226"/>
          </a:xfrm>
        </p:spPr>
        <p:txBody>
          <a:bodyPr/>
          <a:lstStyle/>
          <a:p>
            <a:r>
              <a:rPr lang="en-GB" dirty="0"/>
              <a:t>March 2017</a:t>
            </a:r>
          </a:p>
        </p:txBody>
      </p:sp>
      <p:pic>
        <p:nvPicPr>
          <p:cNvPr id="1026" name="Picture 1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6325" y="5945675"/>
            <a:ext cx="1981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3"/>
          <p:cNvSpPr txBox="1">
            <a:spLocks/>
          </p:cNvSpPr>
          <p:nvPr/>
        </p:nvSpPr>
        <p:spPr>
          <a:xfrm>
            <a:off x="4781195" y="6179846"/>
            <a:ext cx="4362805" cy="452226"/>
          </a:xfrm>
          <a:prstGeom prst="rect">
            <a:avLst/>
          </a:prstGeom>
        </p:spPr>
        <p:txBody>
          <a:bodyPr/>
          <a:lstStyle>
            <a:lvl1pPr marL="327584" indent="-327584" algn="l" defTabSz="914354" rtl="0" eaLnBrk="1" latinLnBrk="0" hangingPunct="1">
              <a:lnSpc>
                <a:spcPct val="120000"/>
              </a:lnSpc>
              <a:spcBef>
                <a:spcPts val="960"/>
              </a:spcBef>
              <a:buFont typeface="Wingdings 2" panose="05020102010507070707" pitchFamily="18"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33568" indent="-269987" algn="l" defTabSz="914354" rtl="0" eaLnBrk="1" latinLnBrk="0" hangingPunct="1">
              <a:lnSpc>
                <a:spcPct val="100000"/>
              </a:lnSpc>
              <a:spcBef>
                <a:spcPts val="384"/>
              </a:spcBef>
              <a:buFont typeface="Wingdings" panose="05000000000000000000" pitchFamily="2"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03555" indent="-269987" algn="l" defTabSz="914354" rtl="0" eaLnBrk="1" latinLnBrk="0" hangingPunct="1">
              <a:lnSpc>
                <a:spcPct val="100000"/>
              </a:lnSpc>
              <a:spcBef>
                <a:spcPts val="251"/>
              </a:spcBef>
              <a:buFont typeface="Wingdings" panose="05000000000000000000" pitchFamily="2" charset="2"/>
              <a:buChar char="ú"/>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b="1" dirty="0"/>
          </a:p>
        </p:txBody>
      </p:sp>
    </p:spTree>
    <p:extLst>
      <p:ext uri="{BB962C8B-B14F-4D97-AF65-F5344CB8AC3E}">
        <p14:creationId xmlns:p14="http://schemas.microsoft.com/office/powerpoint/2010/main" val="3853174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Cervical screening</a:t>
            </a:r>
          </a:p>
        </p:txBody>
      </p:sp>
      <p:sp>
        <p:nvSpPr>
          <p:cNvPr id="4" name="Slide Number Placeholder 3"/>
          <p:cNvSpPr>
            <a:spLocks noGrp="1"/>
          </p:cNvSpPr>
          <p:nvPr>
            <p:ph type="sldNum" sz="quarter" idx="4"/>
          </p:nvPr>
        </p:nvSpPr>
        <p:spPr/>
        <p:txBody>
          <a:bodyPr/>
          <a:lstStyle/>
          <a:p>
            <a:fld id="{591AF197-271C-411A-9AC8-80B6747F2AB1}" type="slidenum">
              <a:rPr lang="en-GB" smtClean="0"/>
              <a:pPr/>
              <a:t>10</a:t>
            </a:fld>
            <a:endParaRPr lang="en-GB"/>
          </a:p>
        </p:txBody>
      </p:sp>
      <p:sp>
        <p:nvSpPr>
          <p:cNvPr id="5" name="Rounded Rectangle 4"/>
          <p:cNvSpPr/>
          <p:nvPr/>
        </p:nvSpPr>
        <p:spPr>
          <a:xfrm>
            <a:off x="2161371" y="1641989"/>
            <a:ext cx="4796989" cy="1268479"/>
          </a:xfrm>
          <a:prstGeom prst="roundRect">
            <a:avLst/>
          </a:prstGeom>
          <a:solidFill>
            <a:srgbClr val="002D86">
              <a:alpha val="80000"/>
            </a:srgbClr>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600" b="1" dirty="0"/>
              <a:t>Cervical cancer and the screening programme not strongly on radar, particularly for younger women</a:t>
            </a:r>
          </a:p>
        </p:txBody>
      </p:sp>
      <p:sp>
        <p:nvSpPr>
          <p:cNvPr id="8" name="Content Placeholder 2"/>
          <p:cNvSpPr>
            <a:spLocks noGrp="1"/>
          </p:cNvSpPr>
          <p:nvPr>
            <p:ph idx="1"/>
          </p:nvPr>
        </p:nvSpPr>
        <p:spPr>
          <a:xfrm>
            <a:off x="2486723" y="3162744"/>
            <a:ext cx="6623211" cy="3259638"/>
          </a:xfrm>
        </p:spPr>
        <p:txBody>
          <a:bodyPr/>
          <a:lstStyle/>
          <a:p>
            <a:pPr>
              <a:buFont typeface="Wingdings" panose="05000000000000000000" pitchFamily="2" charset="2"/>
              <a:buChar char="Ø"/>
            </a:pPr>
            <a:r>
              <a:rPr lang="en-GB" dirty="0"/>
              <a:t>limited awareness of purpose and benefits of screening</a:t>
            </a:r>
          </a:p>
          <a:p>
            <a:pPr>
              <a:buFont typeface="Wingdings" panose="05000000000000000000" pitchFamily="2" charset="2"/>
              <a:buChar char="Ø"/>
            </a:pPr>
            <a:r>
              <a:rPr lang="en-GB" dirty="0"/>
              <a:t>poor understanding of the link with HPV</a:t>
            </a:r>
          </a:p>
          <a:p>
            <a:pPr>
              <a:buFont typeface="Wingdings" panose="05000000000000000000" pitchFamily="2" charset="2"/>
              <a:buChar char="Ø"/>
            </a:pPr>
            <a:r>
              <a:rPr lang="en-GB" dirty="0"/>
              <a:t>assumes low priority and little sense of importance</a:t>
            </a:r>
          </a:p>
          <a:p>
            <a:pPr>
              <a:buFont typeface="Wingdings" panose="05000000000000000000" pitchFamily="2" charset="2"/>
              <a:buChar char="Ø"/>
            </a:pPr>
            <a:r>
              <a:rPr lang="en-GB" dirty="0"/>
              <a:t>unclear about personal relevance</a:t>
            </a:r>
          </a:p>
          <a:p>
            <a:pPr marL="534988" lvl="1" indent="-266700" defTabSz="914400">
              <a:lnSpc>
                <a:spcPct val="120000"/>
              </a:lnSpc>
              <a:buFont typeface="Wingdings" panose="05000000000000000000" pitchFamily="2" charset="2"/>
              <a:buChar char="ú"/>
            </a:pPr>
            <a:r>
              <a:rPr lang="en-GB" dirty="0">
                <a:latin typeface="+mn-lt"/>
                <a:ea typeface="+mn-ea"/>
                <a:cs typeface="+mn-cs"/>
              </a:rPr>
              <a:t>older and lesbian women (sexual intercourse)</a:t>
            </a:r>
          </a:p>
          <a:p>
            <a:pPr marL="534988" lvl="1" indent="-266700" defTabSz="914400">
              <a:lnSpc>
                <a:spcPct val="120000"/>
              </a:lnSpc>
              <a:buFont typeface="Wingdings" panose="05000000000000000000" pitchFamily="2" charset="2"/>
              <a:buChar char="ú"/>
            </a:pPr>
            <a:r>
              <a:rPr lang="en-GB" dirty="0">
                <a:latin typeface="+mn-lt"/>
                <a:ea typeface="+mn-ea"/>
                <a:cs typeface="+mn-cs"/>
              </a:rPr>
              <a:t>younger women (some link to promiscuity)</a:t>
            </a:r>
          </a:p>
          <a:p>
            <a:pPr marL="327584" lvl="2" indent="-327584">
              <a:lnSpc>
                <a:spcPct val="120000"/>
              </a:lnSpc>
              <a:spcBef>
                <a:spcPts val="960"/>
              </a:spcBef>
              <a:buFont typeface="Wingdings" panose="05000000000000000000" pitchFamily="2" charset="2"/>
              <a:buChar char="Ø"/>
            </a:pPr>
            <a:r>
              <a:rPr lang="en-GB" dirty="0"/>
              <a:t>absence of open discussion – sense of something ‘hidden’</a:t>
            </a:r>
          </a:p>
          <a:p>
            <a:pPr marL="327584" lvl="2" indent="-327584">
              <a:lnSpc>
                <a:spcPct val="120000"/>
              </a:lnSpc>
              <a:spcBef>
                <a:spcPts val="960"/>
              </a:spcBef>
              <a:buFont typeface="Wingdings" panose="05000000000000000000" pitchFamily="2" charset="2"/>
              <a:buChar char="Ø"/>
            </a:pPr>
            <a:r>
              <a:rPr lang="en-GB" dirty="0"/>
              <a:t>focus on perceived risks: a strong negative association</a:t>
            </a:r>
          </a:p>
        </p:txBody>
      </p:sp>
      <p:sp>
        <p:nvSpPr>
          <p:cNvPr id="9" name="Rectangle 8"/>
          <p:cNvSpPr/>
          <p:nvPr/>
        </p:nvSpPr>
        <p:spPr>
          <a:xfrm>
            <a:off x="432593" y="3454328"/>
            <a:ext cx="1940652" cy="2160591"/>
          </a:xfrm>
          <a:prstGeom prst="rect">
            <a:avLst/>
          </a:prstGeom>
        </p:spPr>
        <p:txBody>
          <a:bodyPr wrap="square">
            <a:spAutoFit/>
          </a:bodyPr>
          <a:lstStyle/>
          <a:p>
            <a:pPr marL="0" lvl="1" defTabSz="914354">
              <a:lnSpc>
                <a:spcPct val="120000"/>
              </a:lnSpc>
              <a:spcBef>
                <a:spcPts val="960"/>
              </a:spcBef>
            </a:pPr>
            <a:r>
              <a:rPr lang="en-GB" sz="1600" dirty="0">
                <a:solidFill>
                  <a:srgbClr val="7030A0"/>
                </a:solidFill>
                <a:latin typeface="Verdana" panose="020B0604030504040204" pitchFamily="34" charset="0"/>
                <a:ea typeface="Verdana" panose="020B0604030504040204" pitchFamily="34" charset="0"/>
                <a:cs typeface="Verdana" panose="020B0604030504040204" pitchFamily="34" charset="0"/>
              </a:rPr>
              <a:t>“</a:t>
            </a:r>
            <a:r>
              <a:rPr lang="en-GB" sz="1600" i="1" dirty="0">
                <a:solidFill>
                  <a:srgbClr val="7030A0"/>
                </a:solidFill>
                <a:latin typeface="Verdana" panose="020B0604030504040204" pitchFamily="34" charset="0"/>
                <a:ea typeface="Verdana" panose="020B0604030504040204" pitchFamily="34" charset="0"/>
                <a:cs typeface="Verdana" panose="020B0604030504040204" pitchFamily="34" charset="0"/>
              </a:rPr>
              <a:t>That put me off!  If that’s how you get a smear test, then I’m very, very sorry – no thanking you!”</a:t>
            </a:r>
            <a:endParaRPr lang="en-GB" sz="1400"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10553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96468" y="1901393"/>
            <a:ext cx="3318882" cy="1672253"/>
          </a:xfrm>
          <a:prstGeom prst="rect">
            <a:avLst/>
          </a:prstGeom>
          <a:noFill/>
        </p:spPr>
        <p:txBody>
          <a:bodyPr wrap="square" rtlCol="0">
            <a:spAutoFit/>
          </a:bodyPr>
          <a:lstStyle/>
          <a:p>
            <a:pPr marL="285750" indent="-285750">
              <a:buFont typeface="Wingdings" panose="05000000000000000000" pitchFamily="2" charset="2"/>
              <a:buChar char="§"/>
            </a:pPr>
            <a:r>
              <a:rPr lang="en-GB" sz="1600" dirty="0"/>
              <a:t>hearsay around very painful smears needs to be openly addressed</a:t>
            </a:r>
          </a:p>
          <a:p>
            <a:pPr marL="534988" lvl="1" indent="-266700">
              <a:spcBef>
                <a:spcPts val="384"/>
              </a:spcBef>
              <a:buFont typeface="Wingdings" panose="05000000000000000000" pitchFamily="2" charset="2"/>
              <a:buChar char="ú"/>
            </a:pPr>
            <a:r>
              <a:rPr lang="en-GB" sz="1600" dirty="0"/>
              <a:t>recognised as a real fear</a:t>
            </a:r>
          </a:p>
          <a:p>
            <a:pPr marL="534988" lvl="1" indent="-266700">
              <a:spcBef>
                <a:spcPts val="384"/>
              </a:spcBef>
              <a:buFont typeface="Wingdings" panose="05000000000000000000" pitchFamily="2" charset="2"/>
              <a:buChar char="ú"/>
            </a:pPr>
            <a:r>
              <a:rPr lang="en-GB" sz="1600" dirty="0"/>
              <a:t>(tonally) not dismissed as ‘not a big deal’</a:t>
            </a:r>
          </a:p>
        </p:txBody>
      </p:sp>
      <p:sp>
        <p:nvSpPr>
          <p:cNvPr id="2" name="Title 1"/>
          <p:cNvSpPr>
            <a:spLocks noGrp="1"/>
          </p:cNvSpPr>
          <p:nvPr>
            <p:ph type="title"/>
          </p:nvPr>
        </p:nvSpPr>
        <p:spPr/>
        <p:txBody>
          <a:bodyPr/>
          <a:lstStyle/>
          <a:p>
            <a:r>
              <a:rPr lang="en-GB" dirty="0"/>
              <a:t>Cervical screening</a:t>
            </a:r>
          </a:p>
        </p:txBody>
      </p:sp>
      <p:sp>
        <p:nvSpPr>
          <p:cNvPr id="4" name="Slide Number Placeholder 3"/>
          <p:cNvSpPr>
            <a:spLocks noGrp="1"/>
          </p:cNvSpPr>
          <p:nvPr>
            <p:ph type="sldNum" sz="quarter" idx="4"/>
          </p:nvPr>
        </p:nvSpPr>
        <p:spPr/>
        <p:txBody>
          <a:bodyPr/>
          <a:lstStyle/>
          <a:p>
            <a:fld id="{591AF197-271C-411A-9AC8-80B6747F2AB1}" type="slidenum">
              <a:rPr lang="en-GB" smtClean="0"/>
              <a:pPr/>
              <a:t>11</a:t>
            </a:fld>
            <a:endParaRPr lang="en-GB"/>
          </a:p>
        </p:txBody>
      </p:sp>
      <p:sp>
        <p:nvSpPr>
          <p:cNvPr id="5" name="Rectangle: Rounded Corners 4"/>
          <p:cNvSpPr/>
          <p:nvPr/>
        </p:nvSpPr>
        <p:spPr>
          <a:xfrm>
            <a:off x="1237786" y="1707431"/>
            <a:ext cx="3004576" cy="2060178"/>
          </a:xfrm>
          <a:prstGeom prst="roundRect">
            <a:avLst/>
          </a:prstGeom>
          <a:solidFill>
            <a:srgbClr val="0065B0">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t>Fear</a:t>
            </a:r>
            <a:endParaRPr lang="en-GB" sz="1600" dirty="0"/>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dirty="0"/>
              <a:t>physical discomfort / pain</a:t>
            </a:r>
          </a:p>
          <a:p>
            <a:pPr marL="285750" indent="-285750">
              <a:buFont typeface="Wingdings" panose="05000000000000000000" pitchFamily="2" charset="2"/>
              <a:buChar char="§"/>
            </a:pPr>
            <a:r>
              <a:rPr lang="en-GB" sz="1600" dirty="0"/>
              <a:t>emotional vulnerability</a:t>
            </a:r>
          </a:p>
          <a:p>
            <a:pPr marL="285750" indent="-285750">
              <a:buFont typeface="Wingdings" panose="05000000000000000000" pitchFamily="2" charset="2"/>
              <a:buChar char="§"/>
            </a:pPr>
            <a:r>
              <a:rPr lang="en-GB" sz="1600" dirty="0"/>
              <a:t>any bad experience strengthens barriers</a:t>
            </a:r>
          </a:p>
          <a:p>
            <a:endParaRPr lang="en-GB" sz="1600" b="1" dirty="0"/>
          </a:p>
        </p:txBody>
      </p:sp>
      <p:sp>
        <p:nvSpPr>
          <p:cNvPr id="8" name="Down Arrow 11"/>
          <p:cNvSpPr/>
          <p:nvPr/>
        </p:nvSpPr>
        <p:spPr>
          <a:xfrm rot="16200000">
            <a:off x="4437229" y="2425286"/>
            <a:ext cx="608976" cy="624468"/>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Rounded Corners 8"/>
          <p:cNvSpPr/>
          <p:nvPr/>
        </p:nvSpPr>
        <p:spPr>
          <a:xfrm>
            <a:off x="1273688" y="4069078"/>
            <a:ext cx="2958826" cy="2183610"/>
          </a:xfrm>
          <a:prstGeom prst="roundRect">
            <a:avLst/>
          </a:prstGeom>
          <a:solidFill>
            <a:srgbClr val="002264">
              <a:alpha val="69804"/>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t>Embarrassment</a:t>
            </a:r>
          </a:p>
          <a:p>
            <a:pPr algn="ctr"/>
            <a:endParaRPr lang="en-GB" sz="1600" b="1" dirty="0"/>
          </a:p>
          <a:p>
            <a:pPr marL="285750" indent="-285750">
              <a:buFont typeface="Wingdings" panose="05000000000000000000" pitchFamily="2" charset="2"/>
              <a:buChar char="§"/>
            </a:pPr>
            <a:r>
              <a:rPr lang="en-GB" sz="1600" dirty="0"/>
              <a:t>humiliating</a:t>
            </a:r>
          </a:p>
          <a:p>
            <a:pPr marL="285750" indent="-285750">
              <a:buFont typeface="Wingdings" panose="05000000000000000000" pitchFamily="2" charset="2"/>
              <a:buChar char="§"/>
            </a:pPr>
            <a:r>
              <a:rPr lang="en-GB" sz="1600" dirty="0"/>
              <a:t>link with </a:t>
            </a:r>
            <a:r>
              <a:rPr lang="en-GB" sz="1600" dirty="0" err="1"/>
              <a:t>STI</a:t>
            </a:r>
            <a:r>
              <a:rPr lang="en-GB" sz="1600" dirty="0"/>
              <a:t> testing</a:t>
            </a:r>
          </a:p>
          <a:p>
            <a:pPr marL="285750" indent="-285750">
              <a:buFont typeface="Wingdings" panose="05000000000000000000" pitchFamily="2" charset="2"/>
              <a:buChar char="§"/>
            </a:pPr>
            <a:r>
              <a:rPr lang="en-GB" sz="1600" dirty="0"/>
              <a:t>strong sense of invasion of privacy (older women)</a:t>
            </a:r>
          </a:p>
          <a:p>
            <a:endParaRPr lang="en-GB" sz="1600" b="1" dirty="0"/>
          </a:p>
        </p:txBody>
      </p:sp>
      <p:sp>
        <p:nvSpPr>
          <p:cNvPr id="12" name="Down Arrow 11"/>
          <p:cNvSpPr/>
          <p:nvPr/>
        </p:nvSpPr>
        <p:spPr>
          <a:xfrm rot="16200000">
            <a:off x="4437229" y="4830244"/>
            <a:ext cx="608976" cy="624468"/>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5196468" y="4324756"/>
            <a:ext cx="3033132" cy="1672253"/>
          </a:xfrm>
          <a:prstGeom prst="rect">
            <a:avLst/>
          </a:prstGeom>
          <a:noFill/>
        </p:spPr>
        <p:txBody>
          <a:bodyPr wrap="square" rtlCol="0">
            <a:spAutoFit/>
          </a:bodyPr>
          <a:lstStyle/>
          <a:p>
            <a:pPr marL="285750" indent="-285750">
              <a:buFont typeface="Wingdings" panose="05000000000000000000" pitchFamily="2" charset="2"/>
              <a:buChar char="§"/>
            </a:pPr>
            <a:r>
              <a:rPr lang="en-GB" sz="1600" dirty="0"/>
              <a:t>emotional concerns should be acknowledged</a:t>
            </a:r>
          </a:p>
          <a:p>
            <a:pPr marL="534988" lvl="1" indent="-266700">
              <a:spcBef>
                <a:spcPts val="384"/>
              </a:spcBef>
              <a:buFont typeface="Wingdings" panose="05000000000000000000" pitchFamily="2" charset="2"/>
              <a:buChar char="ú"/>
            </a:pPr>
            <a:r>
              <a:rPr lang="en-GB" sz="1600" dirty="0"/>
              <a:t>treated empathetically</a:t>
            </a:r>
          </a:p>
          <a:p>
            <a:pPr marL="534988" lvl="1" indent="-266700">
              <a:spcBef>
                <a:spcPts val="384"/>
              </a:spcBef>
              <a:buFont typeface="Wingdings" panose="05000000000000000000" pitchFamily="2" charset="2"/>
              <a:buChar char="ú"/>
            </a:pPr>
            <a:r>
              <a:rPr lang="en-GB" sz="1600" dirty="0"/>
              <a:t>cannot be overcome simply by stating the benefits of screening</a:t>
            </a:r>
          </a:p>
        </p:txBody>
      </p:sp>
    </p:spTree>
    <p:extLst>
      <p:ext uri="{BB962C8B-B14F-4D97-AF65-F5344CB8AC3E}">
        <p14:creationId xmlns:p14="http://schemas.microsoft.com/office/powerpoint/2010/main" val="141171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Bowel screening</a:t>
            </a:r>
          </a:p>
        </p:txBody>
      </p:sp>
    </p:spTree>
    <p:extLst>
      <p:ext uri="{BB962C8B-B14F-4D97-AF65-F5344CB8AC3E}">
        <p14:creationId xmlns:p14="http://schemas.microsoft.com/office/powerpoint/2010/main" val="3436428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Bowel screening</a:t>
            </a:r>
          </a:p>
        </p:txBody>
      </p:sp>
      <p:sp>
        <p:nvSpPr>
          <p:cNvPr id="4" name="Slide Number Placeholder 3"/>
          <p:cNvSpPr>
            <a:spLocks noGrp="1"/>
          </p:cNvSpPr>
          <p:nvPr>
            <p:ph type="sldNum" sz="quarter" idx="4"/>
          </p:nvPr>
        </p:nvSpPr>
        <p:spPr/>
        <p:txBody>
          <a:bodyPr/>
          <a:lstStyle/>
          <a:p>
            <a:fld id="{591AF197-271C-411A-9AC8-80B6747F2AB1}" type="slidenum">
              <a:rPr lang="en-GB" smtClean="0"/>
              <a:pPr/>
              <a:t>13</a:t>
            </a:fld>
            <a:endParaRPr lang="en-GB"/>
          </a:p>
        </p:txBody>
      </p:sp>
      <p:sp>
        <p:nvSpPr>
          <p:cNvPr id="5" name="Rounded Rectangle 4"/>
          <p:cNvSpPr/>
          <p:nvPr/>
        </p:nvSpPr>
        <p:spPr>
          <a:xfrm>
            <a:off x="2301744" y="1688711"/>
            <a:ext cx="4540512" cy="1290782"/>
          </a:xfrm>
          <a:prstGeom prst="roundRect">
            <a:avLst/>
          </a:prstGeom>
          <a:solidFill>
            <a:srgbClr val="002D86">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600" b="1" dirty="0"/>
              <a:t>Good levels of awareness of the bowel screening programme,</a:t>
            </a:r>
          </a:p>
          <a:p>
            <a:pPr algn="ctr"/>
            <a:r>
              <a:rPr lang="en-GB" sz="1600" b="1" dirty="0"/>
              <a:t> but bowel cancer not on radar</a:t>
            </a:r>
          </a:p>
        </p:txBody>
      </p:sp>
      <p:sp>
        <p:nvSpPr>
          <p:cNvPr id="8" name="Content Placeholder 2"/>
          <p:cNvSpPr>
            <a:spLocks noGrp="1"/>
          </p:cNvSpPr>
          <p:nvPr>
            <p:ph idx="1"/>
          </p:nvPr>
        </p:nvSpPr>
        <p:spPr>
          <a:xfrm>
            <a:off x="2609387" y="3246121"/>
            <a:ext cx="6623211" cy="2033724"/>
          </a:xfrm>
        </p:spPr>
        <p:txBody>
          <a:bodyPr/>
          <a:lstStyle/>
          <a:p>
            <a:pPr>
              <a:buFont typeface="Wingdings" panose="05000000000000000000" pitchFamily="2" charset="2"/>
              <a:buChar char="Ø"/>
            </a:pPr>
            <a:r>
              <a:rPr lang="en-GB" dirty="0"/>
              <a:t>easy to push aside as not of great significance</a:t>
            </a:r>
          </a:p>
          <a:p>
            <a:pPr>
              <a:buFont typeface="Wingdings" panose="05000000000000000000" pitchFamily="2" charset="2"/>
              <a:buChar char="Ø"/>
            </a:pPr>
            <a:r>
              <a:rPr lang="en-GB" dirty="0"/>
              <a:t>not openly discussed, especially amongst men</a:t>
            </a:r>
          </a:p>
          <a:p>
            <a:pPr marL="534988" lvl="1" indent="-266700" defTabSz="914400">
              <a:lnSpc>
                <a:spcPct val="120000"/>
              </a:lnSpc>
              <a:buFont typeface="Wingdings" panose="05000000000000000000" pitchFamily="2" charset="2"/>
              <a:buChar char="ú"/>
            </a:pPr>
            <a:r>
              <a:rPr lang="en-GB" dirty="0">
                <a:latin typeface="+mn-lt"/>
                <a:ea typeface="+mn-ea"/>
                <a:cs typeface="+mn-cs"/>
              </a:rPr>
              <a:t>associated stigma for some</a:t>
            </a:r>
          </a:p>
          <a:p>
            <a:pPr marL="327584" lvl="2" indent="-327584">
              <a:lnSpc>
                <a:spcPct val="120000"/>
              </a:lnSpc>
              <a:spcBef>
                <a:spcPts val="960"/>
              </a:spcBef>
              <a:buFont typeface="Wingdings" panose="05000000000000000000" pitchFamily="2" charset="2"/>
              <a:buChar char="Ø"/>
            </a:pPr>
            <a:r>
              <a:rPr lang="en-GB" dirty="0"/>
              <a:t>key barriers relate to the screening process</a:t>
            </a:r>
          </a:p>
          <a:p>
            <a:pPr marL="534988" lvl="1" indent="-266700" defTabSz="914400">
              <a:lnSpc>
                <a:spcPct val="120000"/>
              </a:lnSpc>
              <a:buFont typeface="Wingdings" panose="05000000000000000000" pitchFamily="2" charset="2"/>
              <a:buChar char="ú"/>
            </a:pPr>
            <a:r>
              <a:rPr lang="en-GB" dirty="0">
                <a:latin typeface="+mn-lt"/>
                <a:ea typeface="+mn-ea"/>
                <a:cs typeface="+mn-cs"/>
              </a:rPr>
              <a:t>viewed as dirty, unhygienic, disgusting</a:t>
            </a:r>
          </a:p>
        </p:txBody>
      </p:sp>
      <p:sp>
        <p:nvSpPr>
          <p:cNvPr id="9" name="Rectangle 8"/>
          <p:cNvSpPr/>
          <p:nvPr/>
        </p:nvSpPr>
        <p:spPr>
          <a:xfrm>
            <a:off x="501464" y="3466621"/>
            <a:ext cx="1800280" cy="1569660"/>
          </a:xfrm>
          <a:prstGeom prst="rect">
            <a:avLst/>
          </a:prstGeom>
        </p:spPr>
        <p:txBody>
          <a:bodyPr wrap="square">
            <a:spAutoFit/>
          </a:bodyPr>
          <a:lstStyle/>
          <a:p>
            <a:pPr marL="0" lvl="1" defTabSz="914354">
              <a:lnSpc>
                <a:spcPct val="120000"/>
              </a:lnSpc>
              <a:spcBef>
                <a:spcPts val="960"/>
              </a:spcBef>
            </a:pPr>
            <a:r>
              <a:rPr lang="en-GB" sz="1600" dirty="0">
                <a:solidFill>
                  <a:srgbClr val="7030A0"/>
                </a:solidFill>
                <a:latin typeface="Verdana" panose="020B0604030504040204" pitchFamily="34" charset="0"/>
                <a:ea typeface="Verdana" panose="020B0604030504040204" pitchFamily="34" charset="0"/>
                <a:cs typeface="Verdana" panose="020B0604030504040204" pitchFamily="34" charset="0"/>
              </a:rPr>
              <a:t>“It’s one of these probably taboo subjects, nobody talks about it…</a:t>
            </a:r>
            <a:r>
              <a:rPr lang="en-GB" sz="1600" i="1" dirty="0">
                <a:solidFill>
                  <a:srgbClr val="7030A0"/>
                </a:solidFill>
                <a:latin typeface="Verdana" panose="020B0604030504040204" pitchFamily="34" charset="0"/>
                <a:ea typeface="Verdana" panose="020B0604030504040204" pitchFamily="34" charset="0"/>
                <a:cs typeface="Verdana" panose="020B0604030504040204" pitchFamily="34" charset="0"/>
              </a:rPr>
              <a:t>”</a:t>
            </a:r>
            <a:endParaRPr lang="en-GB" sz="1400"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301744" y="5440986"/>
            <a:ext cx="5809784" cy="651973"/>
          </a:xfrm>
          <a:prstGeom prst="rect">
            <a:avLst/>
          </a:prstGeom>
        </p:spPr>
        <p:txBody>
          <a:bodyPr wrap="square">
            <a:spAutoFit/>
          </a:bodyPr>
          <a:lstStyle/>
          <a:p>
            <a:pPr marL="0" lvl="1" defTabSz="914354">
              <a:lnSpc>
                <a:spcPct val="120000"/>
              </a:lnSpc>
              <a:spcBef>
                <a:spcPts val="960"/>
              </a:spcBef>
            </a:pPr>
            <a:r>
              <a:rPr lang="en-GB" sz="1600" dirty="0">
                <a:solidFill>
                  <a:srgbClr val="7030A0"/>
                </a:solidFill>
                <a:latin typeface="Verdana" panose="020B0604030504040204" pitchFamily="34" charset="0"/>
                <a:ea typeface="Verdana" panose="020B0604030504040204" pitchFamily="34" charset="0"/>
                <a:cs typeface="Verdana" panose="020B0604030504040204" pitchFamily="34" charset="0"/>
              </a:rPr>
              <a:t>“Just the thought of it.  It’s disgusting!  Having to look at your own poo and put it in an envelope.  No!”</a:t>
            </a:r>
            <a:endParaRPr lang="en-GB" sz="1400"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73210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56716" y="1914991"/>
            <a:ext cx="3200400" cy="1077218"/>
          </a:xfrm>
          <a:prstGeom prst="rect">
            <a:avLst/>
          </a:prstGeom>
          <a:noFill/>
        </p:spPr>
        <p:txBody>
          <a:bodyPr wrap="square" rtlCol="0">
            <a:spAutoFit/>
          </a:bodyPr>
          <a:lstStyle/>
          <a:p>
            <a:pPr marL="285750" indent="-285750">
              <a:buFont typeface="Wingdings" panose="05000000000000000000" pitchFamily="2" charset="2"/>
              <a:buChar char="§"/>
            </a:pPr>
            <a:r>
              <a:rPr lang="en-GB" sz="1600" dirty="0"/>
              <a:t>only one sample!</a:t>
            </a:r>
          </a:p>
          <a:p>
            <a:pPr marL="285750" indent="-285750">
              <a:buFont typeface="Wingdings" panose="05000000000000000000" pitchFamily="2" charset="2"/>
              <a:buChar char="§"/>
            </a:pPr>
            <a:r>
              <a:rPr lang="en-GB" sz="1600" dirty="0"/>
              <a:t>looks simple to do</a:t>
            </a:r>
          </a:p>
          <a:p>
            <a:pPr marL="285750" indent="-285750">
              <a:buFont typeface="Wingdings" panose="05000000000000000000" pitchFamily="2" charset="2"/>
              <a:buChar char="§"/>
            </a:pPr>
            <a:r>
              <a:rPr lang="en-GB" sz="1600" dirty="0"/>
              <a:t>cleaner / less repellent process</a:t>
            </a:r>
          </a:p>
        </p:txBody>
      </p:sp>
      <p:sp>
        <p:nvSpPr>
          <p:cNvPr id="2" name="Title 1"/>
          <p:cNvSpPr>
            <a:spLocks noGrp="1"/>
          </p:cNvSpPr>
          <p:nvPr>
            <p:ph type="title"/>
          </p:nvPr>
        </p:nvSpPr>
        <p:spPr/>
        <p:txBody>
          <a:bodyPr/>
          <a:lstStyle/>
          <a:p>
            <a:r>
              <a:rPr lang="en-GB" dirty="0"/>
              <a:t>Bowel screening</a:t>
            </a:r>
          </a:p>
        </p:txBody>
      </p:sp>
      <p:sp>
        <p:nvSpPr>
          <p:cNvPr id="4" name="Slide Number Placeholder 3"/>
          <p:cNvSpPr>
            <a:spLocks noGrp="1"/>
          </p:cNvSpPr>
          <p:nvPr>
            <p:ph type="sldNum" sz="quarter" idx="4"/>
          </p:nvPr>
        </p:nvSpPr>
        <p:spPr/>
        <p:txBody>
          <a:bodyPr/>
          <a:lstStyle/>
          <a:p>
            <a:fld id="{591AF197-271C-411A-9AC8-80B6747F2AB1}" type="slidenum">
              <a:rPr lang="en-GB" smtClean="0"/>
              <a:pPr/>
              <a:t>14</a:t>
            </a:fld>
            <a:endParaRPr lang="en-GB"/>
          </a:p>
        </p:txBody>
      </p:sp>
      <p:sp>
        <p:nvSpPr>
          <p:cNvPr id="8" name="Down Arrow 11"/>
          <p:cNvSpPr/>
          <p:nvPr/>
        </p:nvSpPr>
        <p:spPr>
          <a:xfrm rot="16200000">
            <a:off x="4267512" y="2079598"/>
            <a:ext cx="608976" cy="624468"/>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Down Arrow 11"/>
          <p:cNvSpPr/>
          <p:nvPr/>
        </p:nvSpPr>
        <p:spPr>
          <a:xfrm rot="16200000">
            <a:off x="4267512" y="4844646"/>
            <a:ext cx="608976" cy="624468"/>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4956716" y="4741379"/>
            <a:ext cx="3652025" cy="1323439"/>
          </a:xfrm>
          <a:prstGeom prst="rect">
            <a:avLst/>
          </a:prstGeom>
          <a:noFill/>
        </p:spPr>
        <p:txBody>
          <a:bodyPr wrap="square" rtlCol="0">
            <a:spAutoFit/>
          </a:bodyPr>
          <a:lstStyle/>
          <a:p>
            <a:pPr marL="285750" indent="-285750">
              <a:buFont typeface="Wingdings" panose="05000000000000000000" pitchFamily="2" charset="2"/>
              <a:buChar char="§"/>
            </a:pPr>
            <a:r>
              <a:rPr lang="en-GB" sz="1600" dirty="0"/>
              <a:t>‘bowel cancer is the third most common cancer in Scotland’</a:t>
            </a:r>
          </a:p>
          <a:p>
            <a:pPr marL="285750" indent="-285750">
              <a:buFont typeface="Wingdings" panose="05000000000000000000" pitchFamily="2" charset="2"/>
              <a:buChar char="§"/>
            </a:pPr>
            <a:r>
              <a:rPr lang="en-GB" sz="1600" dirty="0"/>
              <a:t>‘9 out of 10 people will survive if bowel cancer is found and treated early’</a:t>
            </a:r>
          </a:p>
        </p:txBody>
      </p:sp>
      <p:sp>
        <p:nvSpPr>
          <p:cNvPr id="10" name="Rectangle 9"/>
          <p:cNvSpPr/>
          <p:nvPr/>
        </p:nvSpPr>
        <p:spPr>
          <a:xfrm>
            <a:off x="5068227" y="2992209"/>
            <a:ext cx="3278459" cy="1274195"/>
          </a:xfrm>
          <a:prstGeom prst="rect">
            <a:avLst/>
          </a:prstGeom>
        </p:spPr>
        <p:txBody>
          <a:bodyPr wrap="square">
            <a:spAutoFit/>
          </a:bodyPr>
          <a:lstStyle/>
          <a:p>
            <a:pPr marL="0" lvl="1" defTabSz="914354">
              <a:lnSpc>
                <a:spcPct val="120000"/>
              </a:lnSpc>
              <a:spcBef>
                <a:spcPts val="960"/>
              </a:spcBef>
            </a:pPr>
            <a:r>
              <a:rPr lang="en-GB" sz="1600" dirty="0">
                <a:solidFill>
                  <a:srgbClr val="7030A0"/>
                </a:solidFill>
                <a:latin typeface="Verdana" panose="020B0604030504040204" pitchFamily="34" charset="0"/>
                <a:ea typeface="Verdana" panose="020B0604030504040204" pitchFamily="34" charset="0"/>
                <a:cs typeface="Verdana" panose="020B0604030504040204" pitchFamily="34" charset="0"/>
              </a:rPr>
              <a:t>“</a:t>
            </a:r>
            <a:r>
              <a:rPr lang="en-GB" sz="1600" dirty="0" err="1">
                <a:solidFill>
                  <a:srgbClr val="7030A0"/>
                </a:solidFill>
                <a:latin typeface="Verdana" panose="020B0604030504040204" pitchFamily="34" charset="0"/>
                <a:ea typeface="Verdana" panose="020B0604030504040204" pitchFamily="34" charset="0"/>
                <a:cs typeface="Verdana" panose="020B0604030504040204" pitchFamily="34" charset="0"/>
              </a:rPr>
              <a:t>Ohh</a:t>
            </a:r>
            <a:r>
              <a:rPr lang="en-GB" sz="1600" dirty="0">
                <a:solidFill>
                  <a:srgbClr val="7030A0"/>
                </a:solidFill>
                <a:latin typeface="Verdana" panose="020B0604030504040204" pitchFamily="34" charset="0"/>
                <a:ea typeface="Verdana" panose="020B0604030504040204" pitchFamily="34" charset="0"/>
                <a:cs typeface="Verdana" panose="020B0604030504040204" pitchFamily="34" charset="0"/>
              </a:rPr>
              <a:t>, like this!  This is excellent, and it’s such a small sample compared to what the original one was!”</a:t>
            </a:r>
            <a:endParaRPr lang="en-GB" sz="1400"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tangle: Rounded Corners 10"/>
          <p:cNvSpPr/>
          <p:nvPr/>
        </p:nvSpPr>
        <p:spPr>
          <a:xfrm>
            <a:off x="1287965" y="1545234"/>
            <a:ext cx="2670714" cy="1693196"/>
          </a:xfrm>
          <a:prstGeom prst="roundRect">
            <a:avLst/>
          </a:prstGeom>
          <a:solidFill>
            <a:srgbClr val="00517A">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New </a:t>
            </a:r>
            <a:r>
              <a:rPr lang="en-GB" sz="1600" b="1" dirty="0" err="1"/>
              <a:t>QFIT</a:t>
            </a:r>
            <a:r>
              <a:rPr lang="en-GB" sz="1600" b="1" dirty="0"/>
              <a:t> test has potential to overcome a key barrier</a:t>
            </a:r>
          </a:p>
        </p:txBody>
      </p:sp>
      <p:sp>
        <p:nvSpPr>
          <p:cNvPr id="14" name="Rectangle: Rounded Corners 13"/>
          <p:cNvSpPr/>
          <p:nvPr/>
        </p:nvSpPr>
        <p:spPr>
          <a:xfrm>
            <a:off x="1287965" y="4376911"/>
            <a:ext cx="2670713" cy="1562290"/>
          </a:xfrm>
          <a:prstGeom prst="roundRect">
            <a:avLst/>
          </a:prstGeom>
          <a:solidFill>
            <a:srgbClr val="006686">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Key, simple statistics can indicate importance or provide reassurance</a:t>
            </a:r>
          </a:p>
        </p:txBody>
      </p:sp>
    </p:spTree>
    <p:extLst>
      <p:ext uri="{BB962C8B-B14F-4D97-AF65-F5344CB8AC3E}">
        <p14:creationId xmlns:p14="http://schemas.microsoft.com/office/powerpoint/2010/main" val="219035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AAA screening</a:t>
            </a:r>
          </a:p>
        </p:txBody>
      </p:sp>
    </p:spTree>
    <p:extLst>
      <p:ext uri="{BB962C8B-B14F-4D97-AF65-F5344CB8AC3E}">
        <p14:creationId xmlns:p14="http://schemas.microsoft.com/office/powerpoint/2010/main" val="2527249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AAA screening</a:t>
            </a:r>
          </a:p>
        </p:txBody>
      </p:sp>
      <p:sp>
        <p:nvSpPr>
          <p:cNvPr id="4" name="Slide Number Placeholder 3"/>
          <p:cNvSpPr>
            <a:spLocks noGrp="1"/>
          </p:cNvSpPr>
          <p:nvPr>
            <p:ph type="sldNum" sz="quarter" idx="4"/>
          </p:nvPr>
        </p:nvSpPr>
        <p:spPr/>
        <p:txBody>
          <a:bodyPr/>
          <a:lstStyle/>
          <a:p>
            <a:fld id="{591AF197-271C-411A-9AC8-80B6747F2AB1}" type="slidenum">
              <a:rPr lang="en-GB" smtClean="0"/>
              <a:pPr/>
              <a:t>16</a:t>
            </a:fld>
            <a:endParaRPr lang="en-GB"/>
          </a:p>
        </p:txBody>
      </p:sp>
      <p:sp>
        <p:nvSpPr>
          <p:cNvPr id="5" name="Rounded Rectangle 4"/>
          <p:cNvSpPr/>
          <p:nvPr/>
        </p:nvSpPr>
        <p:spPr>
          <a:xfrm>
            <a:off x="2472291" y="1706697"/>
            <a:ext cx="4199417" cy="1290782"/>
          </a:xfrm>
          <a:prstGeom prst="roundRect">
            <a:avLst/>
          </a:prstGeom>
          <a:solidFill>
            <a:srgbClr val="002D86">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600" b="1" dirty="0"/>
              <a:t>Limited awareness of both the condition and the screening programme </a:t>
            </a:r>
          </a:p>
        </p:txBody>
      </p:sp>
      <p:sp>
        <p:nvSpPr>
          <p:cNvPr id="8" name="Content Placeholder 2"/>
          <p:cNvSpPr>
            <a:spLocks noGrp="1"/>
          </p:cNvSpPr>
          <p:nvPr>
            <p:ph idx="1"/>
          </p:nvPr>
        </p:nvSpPr>
        <p:spPr>
          <a:xfrm>
            <a:off x="2665144" y="3246121"/>
            <a:ext cx="4962290" cy="2033724"/>
          </a:xfrm>
        </p:spPr>
        <p:txBody>
          <a:bodyPr/>
          <a:lstStyle/>
          <a:p>
            <a:pPr>
              <a:buFont typeface="Wingdings" panose="05000000000000000000" pitchFamily="2" charset="2"/>
              <a:buChar char="Ø"/>
            </a:pPr>
            <a:r>
              <a:rPr lang="en-GB" dirty="0"/>
              <a:t>the materials succeeded in addressing rational and emotional needs</a:t>
            </a:r>
          </a:p>
          <a:p>
            <a:pPr>
              <a:buFont typeface="Wingdings" panose="05000000000000000000" pitchFamily="2" charset="2"/>
              <a:buChar char="Ø"/>
            </a:pPr>
            <a:r>
              <a:rPr lang="en-GB" dirty="0"/>
              <a:t>increased understanding of AAA</a:t>
            </a:r>
          </a:p>
          <a:p>
            <a:pPr>
              <a:buFont typeface="Wingdings" panose="05000000000000000000" pitchFamily="2" charset="2"/>
              <a:buChar char="Ø"/>
            </a:pPr>
            <a:r>
              <a:rPr lang="en-GB" dirty="0"/>
              <a:t>strong sense of self relevance</a:t>
            </a:r>
          </a:p>
          <a:p>
            <a:pPr marL="534988" lvl="1" indent="-266700" defTabSz="914400">
              <a:lnSpc>
                <a:spcPct val="120000"/>
              </a:lnSpc>
              <a:buFont typeface="Wingdings" panose="05000000000000000000" pitchFamily="2" charset="2"/>
              <a:buChar char="ú"/>
            </a:pPr>
            <a:r>
              <a:rPr lang="en-GB" dirty="0">
                <a:latin typeface="+mn-lt"/>
                <a:ea typeface="+mn-ea"/>
                <a:cs typeface="+mn-cs"/>
              </a:rPr>
              <a:t>even amongst DNAs</a:t>
            </a:r>
          </a:p>
          <a:p>
            <a:pPr marL="327584" lvl="1" indent="-327584">
              <a:lnSpc>
                <a:spcPct val="120000"/>
              </a:lnSpc>
              <a:spcBef>
                <a:spcPts val="960"/>
              </a:spcBef>
              <a:buFont typeface="Wingdings" panose="05000000000000000000" pitchFamily="2" charset="2"/>
              <a:buChar char="Ø"/>
            </a:pPr>
            <a:r>
              <a:rPr lang="en-GB" dirty="0"/>
              <a:t>enabling informed decision making at an individual level</a:t>
            </a:r>
          </a:p>
          <a:p>
            <a:pPr marL="534988" lvl="1" indent="-266700" defTabSz="914400">
              <a:lnSpc>
                <a:spcPct val="120000"/>
              </a:lnSpc>
              <a:buFont typeface="Wingdings" panose="05000000000000000000" pitchFamily="2" charset="2"/>
              <a:buChar char="ú"/>
            </a:pPr>
            <a:endParaRPr lang="en-GB" dirty="0">
              <a:latin typeface="+mn-lt"/>
              <a:ea typeface="+mn-ea"/>
              <a:cs typeface="+mn-cs"/>
            </a:endParaRPr>
          </a:p>
        </p:txBody>
      </p:sp>
      <p:sp>
        <p:nvSpPr>
          <p:cNvPr id="9" name="Rectangle 8"/>
          <p:cNvSpPr/>
          <p:nvPr/>
        </p:nvSpPr>
        <p:spPr>
          <a:xfrm>
            <a:off x="431276" y="3164763"/>
            <a:ext cx="1862595" cy="3046988"/>
          </a:xfrm>
          <a:prstGeom prst="rect">
            <a:avLst/>
          </a:prstGeom>
        </p:spPr>
        <p:txBody>
          <a:bodyPr wrap="square">
            <a:spAutoFit/>
          </a:bodyPr>
          <a:lstStyle/>
          <a:p>
            <a:pPr marL="0" lvl="1" defTabSz="914354">
              <a:lnSpc>
                <a:spcPct val="120000"/>
              </a:lnSpc>
              <a:spcBef>
                <a:spcPts val="960"/>
              </a:spcBef>
            </a:pPr>
            <a:r>
              <a:rPr lang="en-GB" sz="1600" dirty="0">
                <a:solidFill>
                  <a:srgbClr val="7030A0"/>
                </a:solidFill>
                <a:latin typeface="Verdana" panose="020B0604030504040204" pitchFamily="34" charset="0"/>
                <a:ea typeface="Verdana" panose="020B0604030504040204" pitchFamily="34" charset="0"/>
                <a:cs typeface="Verdana" panose="020B0604030504040204" pitchFamily="34" charset="0"/>
              </a:rPr>
              <a:t>“Once I’d read it, I had no real questions that I needed to ask anybody.  That’s what persuaded me to just go and try and do something about it.”</a:t>
            </a:r>
            <a:endParaRPr lang="en-GB" sz="1400"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8532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56357" y="1611017"/>
            <a:ext cx="3250582" cy="1918474"/>
          </a:xfrm>
          <a:prstGeom prst="rect">
            <a:avLst/>
          </a:prstGeom>
          <a:noFill/>
        </p:spPr>
        <p:txBody>
          <a:bodyPr wrap="square" rtlCol="0">
            <a:spAutoFit/>
          </a:bodyPr>
          <a:lstStyle/>
          <a:p>
            <a:pPr marL="285750" indent="-285750">
              <a:buFont typeface="Wingdings" panose="05000000000000000000" pitchFamily="2" charset="2"/>
              <a:buChar char="§"/>
            </a:pPr>
            <a:r>
              <a:rPr lang="en-GB" sz="1600" dirty="0"/>
              <a:t>upfront, direct messaging very important</a:t>
            </a:r>
          </a:p>
          <a:p>
            <a:pPr marL="534988" lvl="1" indent="-266700">
              <a:spcBef>
                <a:spcPts val="384"/>
              </a:spcBef>
              <a:buFont typeface="Wingdings" panose="05000000000000000000" pitchFamily="2" charset="2"/>
              <a:buChar char="ú"/>
            </a:pPr>
            <a:r>
              <a:rPr lang="en-GB" sz="1600" dirty="0"/>
              <a:t>personal relevance and importance</a:t>
            </a:r>
          </a:p>
          <a:p>
            <a:pPr marL="534988" lvl="1" indent="-266700">
              <a:spcBef>
                <a:spcPts val="384"/>
              </a:spcBef>
              <a:buFont typeface="Wingdings" panose="05000000000000000000" pitchFamily="2" charset="2"/>
              <a:buChar char="ú"/>
            </a:pPr>
            <a:r>
              <a:rPr lang="en-GB" sz="1600" dirty="0"/>
              <a:t>tonally, an invitation rather than a direction to attend</a:t>
            </a:r>
          </a:p>
        </p:txBody>
      </p:sp>
      <p:sp>
        <p:nvSpPr>
          <p:cNvPr id="2" name="Title 1"/>
          <p:cNvSpPr>
            <a:spLocks noGrp="1"/>
          </p:cNvSpPr>
          <p:nvPr>
            <p:ph type="title"/>
          </p:nvPr>
        </p:nvSpPr>
        <p:spPr/>
        <p:txBody>
          <a:bodyPr/>
          <a:lstStyle/>
          <a:p>
            <a:r>
              <a:rPr lang="en-GB" dirty="0"/>
              <a:t>AAA screening</a:t>
            </a:r>
          </a:p>
        </p:txBody>
      </p:sp>
      <p:sp>
        <p:nvSpPr>
          <p:cNvPr id="4" name="Slide Number Placeholder 3"/>
          <p:cNvSpPr>
            <a:spLocks noGrp="1"/>
          </p:cNvSpPr>
          <p:nvPr>
            <p:ph type="sldNum" sz="quarter" idx="4"/>
          </p:nvPr>
        </p:nvSpPr>
        <p:spPr/>
        <p:txBody>
          <a:bodyPr/>
          <a:lstStyle/>
          <a:p>
            <a:fld id="{591AF197-271C-411A-9AC8-80B6747F2AB1}" type="slidenum">
              <a:rPr lang="en-GB" smtClean="0"/>
              <a:pPr/>
              <a:t>17</a:t>
            </a:fld>
            <a:endParaRPr lang="en-GB"/>
          </a:p>
        </p:txBody>
      </p:sp>
      <p:sp>
        <p:nvSpPr>
          <p:cNvPr id="5" name="Rectangle: Rounded Corners 4"/>
          <p:cNvSpPr/>
          <p:nvPr/>
        </p:nvSpPr>
        <p:spPr>
          <a:xfrm>
            <a:off x="1232211" y="1640458"/>
            <a:ext cx="2715321" cy="1860530"/>
          </a:xfrm>
          <a:prstGeom prst="roundRect">
            <a:avLst/>
          </a:prstGeom>
          <a:solidFill>
            <a:srgbClr val="001643">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Male screening not on radar – can be easy to dismiss when arrives out of the blue</a:t>
            </a:r>
          </a:p>
        </p:txBody>
      </p:sp>
      <p:sp>
        <p:nvSpPr>
          <p:cNvPr id="8" name="Down Arrow 11"/>
          <p:cNvSpPr/>
          <p:nvPr/>
        </p:nvSpPr>
        <p:spPr>
          <a:xfrm rot="16200000">
            <a:off x="4167153" y="2258020"/>
            <a:ext cx="608976" cy="624468"/>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Rounded Corners 8"/>
          <p:cNvSpPr/>
          <p:nvPr/>
        </p:nvSpPr>
        <p:spPr>
          <a:xfrm>
            <a:off x="1285178" y="4097677"/>
            <a:ext cx="2662354" cy="1745280"/>
          </a:xfrm>
          <a:prstGeom prst="roundRect">
            <a:avLst/>
          </a:prstGeom>
          <a:solidFill>
            <a:srgbClr val="002060">
              <a:alpha val="69804"/>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Important to identify the risk – provide rationale for screening and consideration</a:t>
            </a:r>
          </a:p>
        </p:txBody>
      </p:sp>
      <p:sp>
        <p:nvSpPr>
          <p:cNvPr id="12" name="Down Arrow 11"/>
          <p:cNvSpPr/>
          <p:nvPr/>
        </p:nvSpPr>
        <p:spPr>
          <a:xfrm rot="16200000">
            <a:off x="4167153" y="4633389"/>
            <a:ext cx="608976" cy="624468"/>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4856358" y="4114626"/>
            <a:ext cx="4187283" cy="830997"/>
          </a:xfrm>
          <a:prstGeom prst="rect">
            <a:avLst/>
          </a:prstGeom>
          <a:noFill/>
        </p:spPr>
        <p:txBody>
          <a:bodyPr wrap="square" rtlCol="0">
            <a:spAutoFit/>
          </a:bodyPr>
          <a:lstStyle/>
          <a:p>
            <a:pPr marL="285750" indent="-285750">
              <a:buFont typeface="Wingdings" panose="05000000000000000000" pitchFamily="2" charset="2"/>
              <a:buChar char="§"/>
            </a:pPr>
            <a:r>
              <a:rPr lang="en-GB" sz="1600" dirty="0"/>
              <a:t>potential seriousness of rupture</a:t>
            </a:r>
          </a:p>
          <a:p>
            <a:pPr marL="285750" indent="-285750">
              <a:buFont typeface="Wingdings" panose="05000000000000000000" pitchFamily="2" charset="2"/>
              <a:buChar char="§"/>
            </a:pPr>
            <a:r>
              <a:rPr lang="en-GB" sz="1600" dirty="0"/>
              <a:t>lack of symptoms</a:t>
            </a:r>
          </a:p>
          <a:p>
            <a:pPr marL="285750" indent="-285750">
              <a:buFont typeface="Wingdings" panose="05000000000000000000" pitchFamily="2" charset="2"/>
              <a:buChar char="§"/>
            </a:pPr>
            <a:r>
              <a:rPr lang="en-GB" sz="1600" dirty="0"/>
              <a:t>ease of screening</a:t>
            </a:r>
          </a:p>
        </p:txBody>
      </p:sp>
      <p:sp>
        <p:nvSpPr>
          <p:cNvPr id="11" name="Rectangle 10"/>
          <p:cNvSpPr/>
          <p:nvPr/>
        </p:nvSpPr>
        <p:spPr>
          <a:xfrm>
            <a:off x="5066415" y="4945622"/>
            <a:ext cx="3918260" cy="1569660"/>
          </a:xfrm>
          <a:prstGeom prst="rect">
            <a:avLst/>
          </a:prstGeom>
        </p:spPr>
        <p:txBody>
          <a:bodyPr wrap="square">
            <a:spAutoFit/>
          </a:bodyPr>
          <a:lstStyle/>
          <a:p>
            <a:pPr marL="0" lvl="1" defTabSz="914354">
              <a:lnSpc>
                <a:spcPct val="120000"/>
              </a:lnSpc>
              <a:spcBef>
                <a:spcPts val="960"/>
              </a:spcBef>
            </a:pPr>
            <a:r>
              <a:rPr lang="en-GB" sz="1600" dirty="0">
                <a:solidFill>
                  <a:srgbClr val="7030A0"/>
                </a:solidFill>
                <a:latin typeface="Verdana" panose="020B0604030504040204" pitchFamily="34" charset="0"/>
                <a:ea typeface="Verdana" panose="020B0604030504040204" pitchFamily="34" charset="0"/>
                <a:cs typeface="Verdana" panose="020B0604030504040204" pitchFamily="34" charset="0"/>
              </a:rPr>
              <a:t>“It [diagram of aorta] shows that if anything happens to the aorta, you have slim chances of survival… It’s not too scary – it’s got to have a  punch to it.”</a:t>
            </a:r>
          </a:p>
        </p:txBody>
      </p:sp>
    </p:spTree>
    <p:extLst>
      <p:ext uri="{BB962C8B-B14F-4D97-AF65-F5344CB8AC3E}">
        <p14:creationId xmlns:p14="http://schemas.microsoft.com/office/powerpoint/2010/main" val="41555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Key learnings</a:t>
            </a:r>
          </a:p>
        </p:txBody>
      </p:sp>
    </p:spTree>
    <p:extLst>
      <p:ext uri="{BB962C8B-B14F-4D97-AF65-F5344CB8AC3E}">
        <p14:creationId xmlns:p14="http://schemas.microsoft.com/office/powerpoint/2010/main" val="249707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learnings</a:t>
            </a:r>
          </a:p>
        </p:txBody>
      </p:sp>
      <p:sp>
        <p:nvSpPr>
          <p:cNvPr id="4" name="Slide Number Placeholder 3"/>
          <p:cNvSpPr>
            <a:spLocks noGrp="1"/>
          </p:cNvSpPr>
          <p:nvPr>
            <p:ph type="sldNum" sz="quarter" idx="4"/>
          </p:nvPr>
        </p:nvSpPr>
        <p:spPr/>
        <p:txBody>
          <a:bodyPr/>
          <a:lstStyle/>
          <a:p>
            <a:fld id="{591AF197-271C-411A-9AC8-80B6747F2AB1}" type="slidenum">
              <a:rPr lang="en-GB" smtClean="0"/>
              <a:pPr/>
              <a:t>19</a:t>
            </a:fld>
            <a:endParaRPr lang="en-GB"/>
          </a:p>
        </p:txBody>
      </p:sp>
      <p:sp>
        <p:nvSpPr>
          <p:cNvPr id="5" name="TextBox 4"/>
          <p:cNvSpPr txBox="1"/>
          <p:nvPr/>
        </p:nvSpPr>
        <p:spPr>
          <a:xfrm>
            <a:off x="4739265" y="1508825"/>
            <a:ext cx="3434578" cy="1569660"/>
          </a:xfrm>
          <a:prstGeom prst="rect">
            <a:avLst/>
          </a:prstGeom>
          <a:noFill/>
        </p:spPr>
        <p:txBody>
          <a:bodyPr wrap="square" rtlCol="0">
            <a:spAutoFit/>
          </a:bodyPr>
          <a:lstStyle/>
          <a:p>
            <a:pPr marL="285750" indent="-285750">
              <a:buFont typeface="Wingdings" panose="05000000000000000000" pitchFamily="2" charset="2"/>
              <a:buChar char="§"/>
            </a:pPr>
            <a:r>
              <a:rPr lang="en-GB" sz="1600" dirty="0"/>
              <a:t>short and direct</a:t>
            </a:r>
          </a:p>
          <a:p>
            <a:pPr marL="285750" indent="-285750">
              <a:buFont typeface="Wingdings" panose="05000000000000000000" pitchFamily="2" charset="2"/>
              <a:buChar char="§"/>
            </a:pPr>
            <a:r>
              <a:rPr lang="en-GB" sz="1600" dirty="0"/>
              <a:t>key relevant facts, not detail</a:t>
            </a:r>
          </a:p>
          <a:p>
            <a:pPr marL="285750" indent="-285750">
              <a:buFont typeface="Wingdings" panose="05000000000000000000" pitchFamily="2" charset="2"/>
              <a:buChar char="§"/>
            </a:pPr>
            <a:r>
              <a:rPr lang="en-GB" sz="1600" dirty="0"/>
              <a:t>consider lack of interest in topic and reading resources</a:t>
            </a:r>
          </a:p>
          <a:p>
            <a:pPr marL="285750" indent="-285750">
              <a:buFont typeface="Wingdings" panose="05000000000000000000" pitchFamily="2" charset="2"/>
              <a:buChar char="§"/>
            </a:pPr>
            <a:r>
              <a:rPr lang="en-GB" sz="1600" dirty="0"/>
              <a:t>don’t assume reading from beginning to end</a:t>
            </a:r>
          </a:p>
        </p:txBody>
      </p:sp>
      <p:sp>
        <p:nvSpPr>
          <p:cNvPr id="6" name="Rectangle: Diagonal Corners Rounded 5"/>
          <p:cNvSpPr/>
          <p:nvPr/>
        </p:nvSpPr>
        <p:spPr>
          <a:xfrm>
            <a:off x="1416204" y="1717292"/>
            <a:ext cx="3122343" cy="970088"/>
          </a:xfrm>
          <a:prstGeom prst="round2DiagRect">
            <a:avLst/>
          </a:prstGeom>
          <a:solidFill>
            <a:srgbClr val="001643">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Make information </a:t>
            </a:r>
            <a:r>
              <a:rPr lang="en-GB" sz="1600" b="1" i="1" dirty="0"/>
              <a:t>immediately</a:t>
            </a:r>
            <a:r>
              <a:rPr lang="en-GB" sz="1600" b="1" dirty="0"/>
              <a:t> accessible</a:t>
            </a:r>
          </a:p>
        </p:txBody>
      </p:sp>
      <p:sp>
        <p:nvSpPr>
          <p:cNvPr id="7" name="TextBox 6"/>
          <p:cNvSpPr txBox="1"/>
          <p:nvPr/>
        </p:nvSpPr>
        <p:spPr>
          <a:xfrm>
            <a:off x="4739264" y="3254168"/>
            <a:ext cx="3776085" cy="1077218"/>
          </a:xfrm>
          <a:prstGeom prst="rect">
            <a:avLst/>
          </a:prstGeom>
          <a:noFill/>
        </p:spPr>
        <p:txBody>
          <a:bodyPr wrap="square" rtlCol="0">
            <a:spAutoFit/>
          </a:bodyPr>
          <a:lstStyle/>
          <a:p>
            <a:pPr marL="285750" indent="-285750">
              <a:buFont typeface="Wingdings" panose="05000000000000000000" pitchFamily="2" charset="2"/>
              <a:buChar char="§"/>
            </a:pPr>
            <a:r>
              <a:rPr lang="en-GB" sz="1600" dirty="0"/>
              <a:t>unlikely to proactively seek out online unless have an interest</a:t>
            </a:r>
          </a:p>
          <a:p>
            <a:pPr marL="285750" indent="-285750">
              <a:buFont typeface="Wingdings" panose="05000000000000000000" pitchFamily="2" charset="2"/>
              <a:buChar char="§"/>
            </a:pPr>
            <a:r>
              <a:rPr lang="en-GB" sz="1600" dirty="0"/>
              <a:t>personalised formats have greater impact e.g.  letter</a:t>
            </a:r>
          </a:p>
        </p:txBody>
      </p:sp>
      <p:sp>
        <p:nvSpPr>
          <p:cNvPr id="8" name="Rectangle: Diagonal Corners Rounded 7"/>
          <p:cNvSpPr/>
          <p:nvPr/>
        </p:nvSpPr>
        <p:spPr>
          <a:xfrm>
            <a:off x="1416204" y="3198463"/>
            <a:ext cx="3122343" cy="1206918"/>
          </a:xfrm>
          <a:prstGeom prst="round2DiagRect">
            <a:avLst/>
          </a:prstGeom>
          <a:solidFill>
            <a:srgbClr val="002A7E">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Relevant information ‘in the hand’ is more likely to receive attention</a:t>
            </a:r>
          </a:p>
        </p:txBody>
      </p:sp>
      <p:sp>
        <p:nvSpPr>
          <p:cNvPr id="9" name="TextBox 8"/>
          <p:cNvSpPr txBox="1"/>
          <p:nvPr/>
        </p:nvSpPr>
        <p:spPr>
          <a:xfrm>
            <a:off x="4739264" y="4712362"/>
            <a:ext cx="3776085" cy="1569660"/>
          </a:xfrm>
          <a:prstGeom prst="rect">
            <a:avLst/>
          </a:prstGeom>
          <a:noFill/>
        </p:spPr>
        <p:txBody>
          <a:bodyPr wrap="square" rtlCol="0">
            <a:spAutoFit/>
          </a:bodyPr>
          <a:lstStyle/>
          <a:p>
            <a:pPr marL="285750" indent="-285750">
              <a:buFont typeface="Wingdings" panose="05000000000000000000" pitchFamily="2" charset="2"/>
              <a:buChar char="§"/>
            </a:pPr>
            <a:r>
              <a:rPr lang="en-GB" sz="1600" dirty="0"/>
              <a:t>increases accessibility by highlighting key messages </a:t>
            </a:r>
          </a:p>
          <a:p>
            <a:pPr marL="285750" indent="-285750">
              <a:buFont typeface="Wingdings" panose="05000000000000000000" pitchFamily="2" charset="2"/>
              <a:buChar char="§"/>
            </a:pPr>
            <a:r>
              <a:rPr lang="en-GB" sz="1600" dirty="0"/>
              <a:t>particularly for those audiences less inclined to engage with more detailed information </a:t>
            </a:r>
          </a:p>
          <a:p>
            <a:pPr marL="285750" indent="-285750">
              <a:buFont typeface="Wingdings" panose="05000000000000000000" pitchFamily="2" charset="2"/>
              <a:buChar char="§"/>
            </a:pPr>
            <a:endParaRPr lang="en-GB" sz="1600" dirty="0"/>
          </a:p>
        </p:txBody>
      </p:sp>
      <p:sp>
        <p:nvSpPr>
          <p:cNvPr id="10" name="Rectangle: Diagonal Corners Rounded 9"/>
          <p:cNvSpPr/>
          <p:nvPr/>
        </p:nvSpPr>
        <p:spPr>
          <a:xfrm>
            <a:off x="1416204" y="4800456"/>
            <a:ext cx="3122343" cy="1091525"/>
          </a:xfrm>
          <a:prstGeom prst="round2DiagRect">
            <a:avLst/>
          </a:prstGeom>
          <a:solidFill>
            <a:srgbClr val="033AA9">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The invitation letter has an important role to play</a:t>
            </a:r>
          </a:p>
        </p:txBody>
      </p:sp>
    </p:spTree>
    <p:extLst>
      <p:ext uri="{BB962C8B-B14F-4D97-AF65-F5344CB8AC3E}">
        <p14:creationId xmlns:p14="http://schemas.microsoft.com/office/powerpoint/2010/main" val="3561866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5243"/>
            <a:ext cx="7886700" cy="757130"/>
          </a:xfrm>
        </p:spPr>
        <p:txBody>
          <a:bodyPr/>
          <a:lstStyle/>
          <a:p>
            <a:r>
              <a:rPr lang="en-GB" dirty="0"/>
              <a:t>Research focus</a:t>
            </a:r>
          </a:p>
        </p:txBody>
      </p:sp>
      <p:sp>
        <p:nvSpPr>
          <p:cNvPr id="4" name="Slide Number Placeholder 3"/>
          <p:cNvSpPr>
            <a:spLocks noGrp="1"/>
          </p:cNvSpPr>
          <p:nvPr>
            <p:ph type="sldNum" sz="quarter" idx="4"/>
          </p:nvPr>
        </p:nvSpPr>
        <p:spPr/>
        <p:txBody>
          <a:bodyPr/>
          <a:lstStyle/>
          <a:p>
            <a:fld id="{591AF197-271C-411A-9AC8-80B6747F2AB1}" type="slidenum">
              <a:rPr lang="en-GB" smtClean="0"/>
              <a:pPr/>
              <a:t>2</a:t>
            </a:fld>
            <a:endParaRPr lang="en-GB"/>
          </a:p>
        </p:txBody>
      </p:sp>
      <p:sp>
        <p:nvSpPr>
          <p:cNvPr id="5" name="TextBox 4"/>
          <p:cNvSpPr txBox="1"/>
          <p:nvPr/>
        </p:nvSpPr>
        <p:spPr>
          <a:xfrm>
            <a:off x="2336470" y="3269708"/>
            <a:ext cx="5145997" cy="1815882"/>
          </a:xfrm>
          <a:prstGeom prst="rect">
            <a:avLst/>
          </a:prstGeom>
          <a:noFill/>
        </p:spPr>
        <p:txBody>
          <a:bodyPr wrap="square" rtlCol="0">
            <a:spAutoFit/>
          </a:bodyPr>
          <a:lstStyle/>
          <a:p>
            <a:pPr marL="285750" indent="-285750">
              <a:buFont typeface="Wingdings" panose="05000000000000000000" pitchFamily="2" charset="2"/>
              <a:buChar char="Ø"/>
            </a:pPr>
            <a:r>
              <a:rPr lang="en-GB" sz="1600" dirty="0"/>
              <a:t>exploring understanding, attitudes, motivators and barriers to uptake</a:t>
            </a:r>
          </a:p>
          <a:p>
            <a:pPr marL="285750" indent="-285750">
              <a:buFont typeface="Wingdings" panose="05000000000000000000" pitchFamily="2" charset="2"/>
              <a:buChar char="Ø"/>
            </a:pPr>
            <a:r>
              <a:rPr lang="en-GB" sz="1600" dirty="0"/>
              <a:t>informing development of information materials to encourage informed decision making around participation</a:t>
            </a:r>
          </a:p>
          <a:p>
            <a:pPr marL="285750" indent="-285750">
              <a:buFont typeface="Wingdings" panose="05000000000000000000" pitchFamily="2" charset="2"/>
              <a:buChar char="Ø"/>
            </a:pPr>
            <a:r>
              <a:rPr lang="en-GB" sz="1600" dirty="0"/>
              <a:t>providing direction for increasing accessibility and perceived relevance of materials</a:t>
            </a:r>
          </a:p>
        </p:txBody>
      </p:sp>
      <p:sp>
        <p:nvSpPr>
          <p:cNvPr id="8" name="Rounded Rectangle 4"/>
          <p:cNvSpPr/>
          <p:nvPr/>
        </p:nvSpPr>
        <p:spPr>
          <a:xfrm>
            <a:off x="2297736" y="1556872"/>
            <a:ext cx="4543534" cy="1520746"/>
          </a:xfrm>
          <a:prstGeom prst="roundRect">
            <a:avLst/>
          </a:prstGeom>
          <a:solidFill>
            <a:srgbClr val="002D86">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600" b="1" dirty="0"/>
              <a:t>Audience insights in respect of health screening, with a strong inequalities focus</a:t>
            </a:r>
          </a:p>
        </p:txBody>
      </p:sp>
      <p:sp>
        <p:nvSpPr>
          <p:cNvPr id="9" name="Down Arrow 11"/>
          <p:cNvSpPr/>
          <p:nvPr/>
        </p:nvSpPr>
        <p:spPr>
          <a:xfrm>
            <a:off x="4261130" y="5138469"/>
            <a:ext cx="616747" cy="560603"/>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1022232" y="5823302"/>
            <a:ext cx="7096530" cy="338554"/>
          </a:xfrm>
          <a:prstGeom prst="rect">
            <a:avLst/>
          </a:prstGeom>
        </p:spPr>
        <p:txBody>
          <a:bodyPr wrap="square">
            <a:spAutoFit/>
          </a:bodyPr>
          <a:lstStyle/>
          <a:p>
            <a:pPr algn="ctr"/>
            <a:r>
              <a:rPr lang="en-GB" sz="1600" dirty="0"/>
              <a:t>With the aim of improving reach of national screening programmes</a:t>
            </a:r>
          </a:p>
        </p:txBody>
      </p:sp>
    </p:spTree>
    <p:extLst>
      <p:ext uri="{BB962C8B-B14F-4D97-AF65-F5344CB8AC3E}">
        <p14:creationId xmlns:p14="http://schemas.microsoft.com/office/powerpoint/2010/main" val="611064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learnings</a:t>
            </a:r>
          </a:p>
        </p:txBody>
      </p:sp>
      <p:sp>
        <p:nvSpPr>
          <p:cNvPr id="4" name="Slide Number Placeholder 3"/>
          <p:cNvSpPr>
            <a:spLocks noGrp="1"/>
          </p:cNvSpPr>
          <p:nvPr>
            <p:ph type="sldNum" sz="quarter" idx="4"/>
          </p:nvPr>
        </p:nvSpPr>
        <p:spPr/>
        <p:txBody>
          <a:bodyPr/>
          <a:lstStyle/>
          <a:p>
            <a:fld id="{591AF197-271C-411A-9AC8-80B6747F2AB1}" type="slidenum">
              <a:rPr lang="en-GB" smtClean="0"/>
              <a:pPr/>
              <a:t>20</a:t>
            </a:fld>
            <a:endParaRPr lang="en-GB"/>
          </a:p>
        </p:txBody>
      </p:sp>
      <p:sp>
        <p:nvSpPr>
          <p:cNvPr id="11" name="TextBox 10"/>
          <p:cNvSpPr txBox="1"/>
          <p:nvPr/>
        </p:nvSpPr>
        <p:spPr>
          <a:xfrm>
            <a:off x="4936382" y="1401272"/>
            <a:ext cx="3228563" cy="1569660"/>
          </a:xfrm>
          <a:prstGeom prst="rect">
            <a:avLst/>
          </a:prstGeom>
          <a:noFill/>
        </p:spPr>
        <p:txBody>
          <a:bodyPr wrap="square" rtlCol="0">
            <a:spAutoFit/>
          </a:bodyPr>
          <a:lstStyle/>
          <a:p>
            <a:pPr marL="285750" indent="-285750">
              <a:buFont typeface="Wingdings" panose="05000000000000000000" pitchFamily="2" charset="2"/>
              <a:buChar char="§"/>
            </a:pPr>
            <a:r>
              <a:rPr lang="en-GB" sz="1600" dirty="0"/>
              <a:t>create context</a:t>
            </a:r>
          </a:p>
          <a:p>
            <a:pPr marL="285750" indent="-285750">
              <a:buFont typeface="Wingdings" panose="05000000000000000000" pitchFamily="2" charset="2"/>
              <a:buChar char="§"/>
            </a:pPr>
            <a:r>
              <a:rPr lang="en-GB" sz="1600" dirty="0"/>
              <a:t>define target</a:t>
            </a:r>
          </a:p>
          <a:p>
            <a:pPr marL="285750" indent="-285750">
              <a:buFont typeface="Wingdings" panose="05000000000000000000" pitchFamily="2" charset="2"/>
              <a:buChar char="§"/>
            </a:pPr>
            <a:r>
              <a:rPr lang="en-GB" sz="1600" dirty="0"/>
              <a:t>clarify decision to be made</a:t>
            </a:r>
          </a:p>
          <a:p>
            <a:pPr marL="285750" indent="-285750">
              <a:buFont typeface="Wingdings" panose="05000000000000000000" pitchFamily="2" charset="2"/>
              <a:buChar char="§"/>
            </a:pPr>
            <a:r>
              <a:rPr lang="en-GB" sz="1600" dirty="0"/>
              <a:t>what is involved?</a:t>
            </a:r>
          </a:p>
          <a:p>
            <a:pPr marL="285750" indent="-285750">
              <a:buFont typeface="Wingdings" panose="05000000000000000000" pitchFamily="2" charset="2"/>
              <a:buChar char="§"/>
            </a:pPr>
            <a:r>
              <a:rPr lang="en-GB" sz="1600" dirty="0"/>
              <a:t>what next?</a:t>
            </a:r>
          </a:p>
          <a:p>
            <a:pPr marL="285750" indent="-285750">
              <a:buFont typeface="Wingdings" panose="05000000000000000000" pitchFamily="2" charset="2"/>
              <a:buChar char="§"/>
            </a:pPr>
            <a:r>
              <a:rPr lang="en-GB" sz="1600" dirty="0"/>
              <a:t>direct call to action</a:t>
            </a:r>
          </a:p>
        </p:txBody>
      </p:sp>
      <p:sp>
        <p:nvSpPr>
          <p:cNvPr id="12" name="Rectangle: Diagonal Corners Rounded 11"/>
          <p:cNvSpPr/>
          <p:nvPr/>
        </p:nvSpPr>
        <p:spPr>
          <a:xfrm>
            <a:off x="1416205" y="1565927"/>
            <a:ext cx="3122342" cy="1130733"/>
          </a:xfrm>
          <a:prstGeom prst="round2DiagRect">
            <a:avLst/>
          </a:prstGeom>
          <a:solidFill>
            <a:srgbClr val="035673">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The message hierarchy is key</a:t>
            </a:r>
          </a:p>
        </p:txBody>
      </p:sp>
      <p:sp>
        <p:nvSpPr>
          <p:cNvPr id="13" name="TextBox 12"/>
          <p:cNvSpPr txBox="1"/>
          <p:nvPr/>
        </p:nvSpPr>
        <p:spPr>
          <a:xfrm>
            <a:off x="4936382" y="3300013"/>
            <a:ext cx="3523788" cy="1077218"/>
          </a:xfrm>
          <a:prstGeom prst="rect">
            <a:avLst/>
          </a:prstGeom>
          <a:noFill/>
        </p:spPr>
        <p:txBody>
          <a:bodyPr wrap="square" rtlCol="0">
            <a:spAutoFit/>
          </a:bodyPr>
          <a:lstStyle/>
          <a:p>
            <a:pPr marL="285750" indent="-285750">
              <a:buFont typeface="Wingdings" panose="05000000000000000000" pitchFamily="2" charset="2"/>
              <a:buChar char="§"/>
            </a:pPr>
            <a:r>
              <a:rPr lang="en-GB" sz="1600" dirty="0"/>
              <a:t>emotional concerns present the strongest barrier</a:t>
            </a:r>
          </a:p>
          <a:p>
            <a:pPr marL="285750" indent="-285750">
              <a:buFont typeface="Wingdings" panose="05000000000000000000" pitchFamily="2" charset="2"/>
              <a:buChar char="§"/>
            </a:pPr>
            <a:r>
              <a:rPr lang="en-GB" sz="1600" dirty="0"/>
              <a:t>these need to be directly and honestly tackled</a:t>
            </a:r>
          </a:p>
        </p:txBody>
      </p:sp>
      <p:sp>
        <p:nvSpPr>
          <p:cNvPr id="14" name="Rectangle: Diagonal Corners Rounded 13"/>
          <p:cNvSpPr/>
          <p:nvPr/>
        </p:nvSpPr>
        <p:spPr>
          <a:xfrm>
            <a:off x="1416204" y="3255916"/>
            <a:ext cx="3122343" cy="1091525"/>
          </a:xfrm>
          <a:prstGeom prst="round2DiagRect">
            <a:avLst/>
          </a:prstGeom>
          <a:solidFill>
            <a:srgbClr val="0481AB">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Listing of screening benefits is not sufficient to encourage uptake</a:t>
            </a:r>
          </a:p>
        </p:txBody>
      </p:sp>
      <p:sp>
        <p:nvSpPr>
          <p:cNvPr id="15" name="TextBox 14"/>
          <p:cNvSpPr txBox="1"/>
          <p:nvPr/>
        </p:nvSpPr>
        <p:spPr>
          <a:xfrm>
            <a:off x="4936382" y="4680139"/>
            <a:ext cx="3893582" cy="1569660"/>
          </a:xfrm>
          <a:prstGeom prst="rect">
            <a:avLst/>
          </a:prstGeom>
          <a:noFill/>
        </p:spPr>
        <p:txBody>
          <a:bodyPr wrap="square" rtlCol="0">
            <a:spAutoFit/>
          </a:bodyPr>
          <a:lstStyle/>
          <a:p>
            <a:pPr marL="285750" indent="-285750">
              <a:buFont typeface="Wingdings" panose="05000000000000000000" pitchFamily="2" charset="2"/>
              <a:buChar char="§"/>
            </a:pPr>
            <a:r>
              <a:rPr lang="en-GB" sz="1600" dirty="0"/>
              <a:t>encouraging/positive tone, but conveying importance</a:t>
            </a:r>
          </a:p>
          <a:p>
            <a:pPr marL="285750" indent="-285750">
              <a:buFont typeface="Wingdings" panose="05000000000000000000" pitchFamily="2" charset="2"/>
              <a:buChar char="§"/>
            </a:pPr>
            <a:r>
              <a:rPr lang="en-GB" sz="1600" dirty="0"/>
              <a:t>testimonials can help to ground information in the real world</a:t>
            </a:r>
          </a:p>
          <a:p>
            <a:pPr marL="285750" indent="-285750">
              <a:buFont typeface="Wingdings" panose="05000000000000000000" pitchFamily="2" charset="2"/>
              <a:buChar char="§"/>
            </a:pPr>
            <a:r>
              <a:rPr lang="en-GB" sz="1600" dirty="0"/>
              <a:t>increased self relevance</a:t>
            </a:r>
          </a:p>
          <a:p>
            <a:endParaRPr lang="en-GB" sz="1600" dirty="0"/>
          </a:p>
        </p:txBody>
      </p:sp>
      <p:sp>
        <p:nvSpPr>
          <p:cNvPr id="16" name="Rectangle: Diagonal Corners Rounded 15"/>
          <p:cNvSpPr/>
          <p:nvPr/>
        </p:nvSpPr>
        <p:spPr>
          <a:xfrm>
            <a:off x="1416204" y="4793061"/>
            <a:ext cx="3122343" cy="1091525"/>
          </a:xfrm>
          <a:prstGeom prst="round2DiagRect">
            <a:avLst/>
          </a:prstGeom>
          <a:solidFill>
            <a:srgbClr val="038CC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Emotional reassurance can aid resonance</a:t>
            </a:r>
          </a:p>
        </p:txBody>
      </p:sp>
    </p:spTree>
    <p:extLst>
      <p:ext uri="{BB962C8B-B14F-4D97-AF65-F5344CB8AC3E}">
        <p14:creationId xmlns:p14="http://schemas.microsoft.com/office/powerpoint/2010/main" val="3152818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learnings</a:t>
            </a:r>
          </a:p>
        </p:txBody>
      </p:sp>
      <p:sp>
        <p:nvSpPr>
          <p:cNvPr id="4" name="Slide Number Placeholder 3"/>
          <p:cNvSpPr>
            <a:spLocks noGrp="1"/>
          </p:cNvSpPr>
          <p:nvPr>
            <p:ph type="sldNum" sz="quarter" idx="4"/>
          </p:nvPr>
        </p:nvSpPr>
        <p:spPr/>
        <p:txBody>
          <a:bodyPr/>
          <a:lstStyle/>
          <a:p>
            <a:fld id="{591AF197-271C-411A-9AC8-80B6747F2AB1}" type="slidenum">
              <a:rPr lang="en-GB" smtClean="0"/>
              <a:pPr/>
              <a:t>21</a:t>
            </a:fld>
            <a:endParaRPr lang="en-GB"/>
          </a:p>
        </p:txBody>
      </p:sp>
      <p:sp>
        <p:nvSpPr>
          <p:cNvPr id="5" name="TextBox 4"/>
          <p:cNvSpPr txBox="1"/>
          <p:nvPr/>
        </p:nvSpPr>
        <p:spPr>
          <a:xfrm>
            <a:off x="4834780" y="1651132"/>
            <a:ext cx="3389972" cy="1323439"/>
          </a:xfrm>
          <a:prstGeom prst="rect">
            <a:avLst/>
          </a:prstGeom>
          <a:noFill/>
        </p:spPr>
        <p:txBody>
          <a:bodyPr wrap="square" rtlCol="0">
            <a:spAutoFit/>
          </a:bodyPr>
          <a:lstStyle/>
          <a:p>
            <a:pPr marL="285750" indent="-285750">
              <a:buFont typeface="Wingdings" panose="05000000000000000000" pitchFamily="2" charset="2"/>
              <a:buChar char="§"/>
            </a:pPr>
            <a:r>
              <a:rPr lang="en-GB" sz="1600" dirty="0"/>
              <a:t>bad experiences (or stories of them) have a strongly negative impact on uptake</a:t>
            </a:r>
          </a:p>
          <a:p>
            <a:pPr marL="285750" indent="-285750">
              <a:buFont typeface="Wingdings" panose="05000000000000000000" pitchFamily="2" charset="2"/>
              <a:buChar char="§"/>
            </a:pPr>
            <a:r>
              <a:rPr lang="en-GB" sz="1600" dirty="0"/>
              <a:t>consistently empathetic engagement is vital</a:t>
            </a:r>
          </a:p>
        </p:txBody>
      </p:sp>
      <p:sp>
        <p:nvSpPr>
          <p:cNvPr id="6" name="Rectangle: Diagonal Corners Rounded 5"/>
          <p:cNvSpPr/>
          <p:nvPr/>
        </p:nvSpPr>
        <p:spPr>
          <a:xfrm>
            <a:off x="1339273" y="1651132"/>
            <a:ext cx="3139183" cy="1275192"/>
          </a:xfrm>
          <a:prstGeom prst="round2DiagRect">
            <a:avLst/>
          </a:prstGeom>
          <a:solidFill>
            <a:srgbClr val="3A3A58">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Service experience has greater impact than any communication</a:t>
            </a:r>
          </a:p>
        </p:txBody>
      </p:sp>
      <p:sp>
        <p:nvSpPr>
          <p:cNvPr id="7" name="TextBox 6"/>
          <p:cNvSpPr txBox="1"/>
          <p:nvPr/>
        </p:nvSpPr>
        <p:spPr>
          <a:xfrm>
            <a:off x="4834780" y="3416743"/>
            <a:ext cx="3468707" cy="1323439"/>
          </a:xfrm>
          <a:prstGeom prst="rect">
            <a:avLst/>
          </a:prstGeom>
          <a:noFill/>
        </p:spPr>
        <p:txBody>
          <a:bodyPr wrap="square" rtlCol="0">
            <a:spAutoFit/>
          </a:bodyPr>
          <a:lstStyle/>
          <a:p>
            <a:pPr marL="285750" indent="-285750">
              <a:buFont typeface="Wingdings" panose="05000000000000000000" pitchFamily="2" charset="2"/>
              <a:buChar char="§"/>
            </a:pPr>
            <a:r>
              <a:rPr lang="en-GB" sz="1600" dirty="0"/>
              <a:t>important to raise awareness of relevance and importance of individual programmes</a:t>
            </a:r>
          </a:p>
          <a:p>
            <a:pPr marL="285750" indent="-285750">
              <a:buFont typeface="Wingdings" panose="05000000000000000000" pitchFamily="2" charset="2"/>
              <a:buChar char="§"/>
            </a:pPr>
            <a:r>
              <a:rPr lang="en-GB" sz="1600" dirty="0"/>
              <a:t>normalisation can aid engagement</a:t>
            </a:r>
          </a:p>
        </p:txBody>
      </p:sp>
      <p:sp>
        <p:nvSpPr>
          <p:cNvPr id="8" name="Rectangle: Diagonal Corners Rounded 7"/>
          <p:cNvSpPr/>
          <p:nvPr/>
        </p:nvSpPr>
        <p:spPr>
          <a:xfrm>
            <a:off x="1339273" y="3336905"/>
            <a:ext cx="3139183" cy="1265179"/>
          </a:xfrm>
          <a:prstGeom prst="round2DiagRect">
            <a:avLst/>
          </a:prstGeom>
          <a:solidFill>
            <a:srgbClr val="360036">
              <a:alpha val="69804"/>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Cultural context and social norms play a role</a:t>
            </a:r>
          </a:p>
        </p:txBody>
      </p:sp>
      <p:sp>
        <p:nvSpPr>
          <p:cNvPr id="11" name="TextBox 10"/>
          <p:cNvSpPr txBox="1"/>
          <p:nvPr/>
        </p:nvSpPr>
        <p:spPr>
          <a:xfrm>
            <a:off x="4834780" y="5114261"/>
            <a:ext cx="3389972" cy="1077218"/>
          </a:xfrm>
          <a:prstGeom prst="rect">
            <a:avLst/>
          </a:prstGeom>
          <a:noFill/>
        </p:spPr>
        <p:txBody>
          <a:bodyPr wrap="square" rtlCol="0">
            <a:spAutoFit/>
          </a:bodyPr>
          <a:lstStyle/>
          <a:p>
            <a:pPr marL="285750" indent="-285750">
              <a:buFont typeface="Wingdings" panose="05000000000000000000" pitchFamily="2" charset="2"/>
              <a:buChar char="§"/>
            </a:pPr>
            <a:r>
              <a:rPr lang="en-GB" sz="1600" dirty="0"/>
              <a:t>local activity to support arrival of invitation</a:t>
            </a:r>
          </a:p>
          <a:p>
            <a:pPr marL="285750" indent="-285750">
              <a:buFont typeface="Wingdings" panose="05000000000000000000" pitchFamily="2" charset="2"/>
              <a:buChar char="§"/>
            </a:pPr>
            <a:r>
              <a:rPr lang="en-GB" sz="1600" dirty="0"/>
              <a:t>putting it on the agenda</a:t>
            </a:r>
          </a:p>
          <a:p>
            <a:endParaRPr lang="en-GB" sz="1600" dirty="0"/>
          </a:p>
        </p:txBody>
      </p:sp>
      <p:sp>
        <p:nvSpPr>
          <p:cNvPr id="12" name="Rectangle: Diagonal Corners Rounded 11"/>
          <p:cNvSpPr/>
          <p:nvPr/>
        </p:nvSpPr>
        <p:spPr>
          <a:xfrm>
            <a:off x="1339273" y="5012665"/>
            <a:ext cx="3139183" cy="1265179"/>
          </a:xfrm>
          <a:prstGeom prst="round2DiagRect">
            <a:avLst/>
          </a:prstGeom>
          <a:solidFill>
            <a:srgbClr val="6C006C">
              <a:alpha val="69804"/>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Targeted priming prior to receipt of the invitation can help to contextualise</a:t>
            </a:r>
          </a:p>
        </p:txBody>
      </p:sp>
    </p:spTree>
    <p:extLst>
      <p:ext uri="{BB962C8B-B14F-4D97-AF65-F5344CB8AC3E}">
        <p14:creationId xmlns:p14="http://schemas.microsoft.com/office/powerpoint/2010/main" val="35121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788"/>
            <a:ext cx="10515600" cy="1325563"/>
          </a:xfrm>
        </p:spPr>
        <p:txBody>
          <a:bodyPr/>
          <a:lstStyle/>
          <a:p>
            <a:r>
              <a:rPr lang="en-GB" dirty="0"/>
              <a:t>Thank you</a:t>
            </a:r>
          </a:p>
        </p:txBody>
      </p:sp>
      <p:sp>
        <p:nvSpPr>
          <p:cNvPr id="3" name="Text Placeholder 2"/>
          <p:cNvSpPr>
            <a:spLocks noGrp="1"/>
          </p:cNvSpPr>
          <p:nvPr>
            <p:ph type="body" sz="quarter" idx="10"/>
          </p:nvPr>
        </p:nvSpPr>
        <p:spPr>
          <a:xfrm>
            <a:off x="0" y="1930694"/>
            <a:ext cx="9101139" cy="5206089"/>
          </a:xfrm>
        </p:spPr>
        <p:txBody>
          <a:bodyPr>
            <a:noAutofit/>
          </a:bodyPr>
          <a:lstStyle/>
          <a:p>
            <a:pPr algn="ctr">
              <a:lnSpc>
                <a:spcPct val="100000"/>
              </a:lnSpc>
            </a:pPr>
            <a:r>
              <a:rPr lang="en-GB" b="1" dirty="0">
                <a:solidFill>
                  <a:srgbClr val="357D83"/>
                </a:solidFill>
              </a:rPr>
              <a:t>Scott Porter Research &amp; Marketing Ltd</a:t>
            </a:r>
          </a:p>
          <a:p>
            <a:pPr algn="ctr">
              <a:lnSpc>
                <a:spcPct val="100000"/>
              </a:lnSpc>
            </a:pPr>
            <a:r>
              <a:rPr lang="en-GB" b="1" dirty="0">
                <a:solidFill>
                  <a:srgbClr val="357D83"/>
                </a:solidFill>
              </a:rPr>
              <a:t>31 Bernard Street </a:t>
            </a:r>
          </a:p>
          <a:p>
            <a:pPr algn="ctr">
              <a:lnSpc>
                <a:spcPct val="100000"/>
              </a:lnSpc>
            </a:pPr>
            <a:r>
              <a:rPr lang="en-GB" b="1" dirty="0">
                <a:solidFill>
                  <a:srgbClr val="357D83"/>
                </a:solidFill>
              </a:rPr>
              <a:t>Edinburgh</a:t>
            </a:r>
          </a:p>
          <a:p>
            <a:pPr algn="ctr">
              <a:lnSpc>
                <a:spcPct val="100000"/>
              </a:lnSpc>
            </a:pPr>
            <a:r>
              <a:rPr lang="en-GB" b="1" dirty="0" err="1">
                <a:solidFill>
                  <a:srgbClr val="357D83"/>
                </a:solidFill>
              </a:rPr>
              <a:t>EH6</a:t>
            </a:r>
            <a:r>
              <a:rPr lang="en-GB" b="1" dirty="0">
                <a:solidFill>
                  <a:srgbClr val="357D83"/>
                </a:solidFill>
              </a:rPr>
              <a:t> </a:t>
            </a:r>
            <a:r>
              <a:rPr lang="en-GB" b="1" dirty="0" err="1">
                <a:solidFill>
                  <a:srgbClr val="357D83"/>
                </a:solidFill>
              </a:rPr>
              <a:t>6SH</a:t>
            </a:r>
            <a:endParaRPr lang="en-GB" b="1" dirty="0">
              <a:solidFill>
                <a:srgbClr val="357D83"/>
              </a:solidFill>
            </a:endParaRPr>
          </a:p>
          <a:p>
            <a:pPr algn="ctr">
              <a:lnSpc>
                <a:spcPct val="100000"/>
              </a:lnSpc>
            </a:pPr>
            <a:r>
              <a:rPr lang="en-GB" b="1" dirty="0">
                <a:solidFill>
                  <a:srgbClr val="357D83"/>
                </a:solidFill>
              </a:rPr>
              <a:t>Tel: 0131 553 1927</a:t>
            </a:r>
          </a:p>
          <a:p>
            <a:pPr algn="ctr">
              <a:lnSpc>
                <a:spcPct val="100000"/>
              </a:lnSpc>
            </a:pPr>
            <a:r>
              <a:rPr lang="en-GB" b="1" dirty="0">
                <a:solidFill>
                  <a:srgbClr val="357D83"/>
                </a:solidFill>
              </a:rPr>
              <a:t>www.scottporter.co.uk</a:t>
            </a:r>
          </a:p>
          <a:p>
            <a:pPr algn="ctr">
              <a:lnSpc>
                <a:spcPct val="100000"/>
              </a:lnSpc>
            </a:pPr>
            <a:endParaRPr lang="en-GB" b="1" dirty="0">
              <a:solidFill>
                <a:srgbClr val="357D83"/>
              </a:solidFill>
            </a:endParaRPr>
          </a:p>
          <a:p>
            <a:pPr algn="ctr">
              <a:lnSpc>
                <a:spcPct val="100000"/>
              </a:lnSpc>
              <a:spcBef>
                <a:spcPts val="600"/>
              </a:spcBef>
            </a:pPr>
            <a:r>
              <a:rPr lang="en-GB" b="1" dirty="0">
                <a:solidFill>
                  <a:srgbClr val="357D83"/>
                </a:solidFill>
              </a:rPr>
              <a:t>Menekse Suphi, Managing Director</a:t>
            </a:r>
          </a:p>
          <a:p>
            <a:pPr algn="ctr">
              <a:lnSpc>
                <a:spcPct val="100000"/>
              </a:lnSpc>
              <a:spcBef>
                <a:spcPts val="600"/>
              </a:spcBef>
            </a:pPr>
            <a:r>
              <a:rPr lang="en-GB" b="1" dirty="0">
                <a:solidFill>
                  <a:srgbClr val="357D83"/>
                </a:solidFill>
                <a:hlinkClick r:id="rId2"/>
              </a:rPr>
              <a:t>menekse@scottporter.co.uk</a:t>
            </a:r>
            <a:endParaRPr lang="en-GB" b="1" dirty="0">
              <a:solidFill>
                <a:srgbClr val="357D83"/>
              </a:solidFill>
            </a:endParaRPr>
          </a:p>
          <a:p>
            <a:pPr algn="ctr">
              <a:lnSpc>
                <a:spcPct val="100000"/>
              </a:lnSpc>
              <a:spcBef>
                <a:spcPts val="600"/>
              </a:spcBef>
            </a:pPr>
            <a:endParaRPr lang="en-GB" b="1" dirty="0">
              <a:solidFill>
                <a:srgbClr val="357D83"/>
              </a:solidFill>
            </a:endParaRPr>
          </a:p>
          <a:p>
            <a:pPr algn="ctr">
              <a:lnSpc>
                <a:spcPct val="100000"/>
              </a:lnSpc>
            </a:pPr>
            <a:endParaRPr lang="en-GB" b="1" dirty="0">
              <a:solidFill>
                <a:srgbClr val="357D83"/>
              </a:solidFill>
            </a:endParaRPr>
          </a:p>
          <a:p>
            <a:pPr>
              <a:lnSpc>
                <a:spcPct val="100000"/>
              </a:lnSpc>
            </a:pPr>
            <a:endParaRPr lang="en-GB" dirty="0"/>
          </a:p>
        </p:txBody>
      </p:sp>
      <p:sp>
        <p:nvSpPr>
          <p:cNvPr id="4" name="Slide Number Placeholder 3"/>
          <p:cNvSpPr>
            <a:spLocks noGrp="1"/>
          </p:cNvSpPr>
          <p:nvPr>
            <p:ph type="sldNum" sz="quarter" idx="4"/>
          </p:nvPr>
        </p:nvSpPr>
        <p:spPr/>
        <p:txBody>
          <a:bodyPr/>
          <a:lstStyle/>
          <a:p>
            <a:fld id="{591AF197-271C-411A-9AC8-80B6747F2AB1}" type="slidenum">
              <a:rPr lang="en-GB" smtClean="0"/>
              <a:pPr/>
              <a:t>22</a:t>
            </a:fld>
            <a:endParaRPr lang="en-GB"/>
          </a:p>
        </p:txBody>
      </p:sp>
    </p:spTree>
    <p:extLst>
      <p:ext uri="{BB962C8B-B14F-4D97-AF65-F5344CB8AC3E}">
        <p14:creationId xmlns:p14="http://schemas.microsoft.com/office/powerpoint/2010/main" val="1801400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Target audiences</a:t>
            </a:r>
          </a:p>
        </p:txBody>
      </p:sp>
      <p:sp>
        <p:nvSpPr>
          <p:cNvPr id="4" name="Slide Number Placeholder 3"/>
          <p:cNvSpPr>
            <a:spLocks noGrp="1"/>
          </p:cNvSpPr>
          <p:nvPr>
            <p:ph type="sldNum" sz="quarter" idx="4"/>
          </p:nvPr>
        </p:nvSpPr>
        <p:spPr/>
        <p:txBody>
          <a:bodyPr/>
          <a:lstStyle/>
          <a:p>
            <a:fld id="{591AF197-271C-411A-9AC8-80B6747F2AB1}" type="slidenum">
              <a:rPr lang="en-GB" smtClean="0"/>
              <a:pPr/>
              <a:t>3</a:t>
            </a:fld>
            <a:endParaRPr lang="en-GB"/>
          </a:p>
        </p:txBody>
      </p:sp>
      <p:sp>
        <p:nvSpPr>
          <p:cNvPr id="5" name="TextBox 4"/>
          <p:cNvSpPr txBox="1"/>
          <p:nvPr/>
        </p:nvSpPr>
        <p:spPr>
          <a:xfrm>
            <a:off x="1271768" y="1580657"/>
            <a:ext cx="6600464" cy="4409412"/>
          </a:xfrm>
          <a:prstGeom prst="rect">
            <a:avLst/>
          </a:prstGeom>
          <a:noFill/>
        </p:spPr>
        <p:txBody>
          <a:bodyPr wrap="square" rtlCol="0">
            <a:spAutoFit/>
          </a:bodyPr>
          <a:lstStyle/>
          <a:p>
            <a:pPr marL="327584" indent="-327584" defTabSz="914354">
              <a:lnSpc>
                <a:spcPct val="120000"/>
              </a:lnSpc>
              <a:spcBef>
                <a:spcPts val="960"/>
              </a:spcBef>
              <a:buFont typeface="Wingdings" panose="05000000000000000000" pitchFamily="2" charset="2"/>
              <a:buChar char="Ø"/>
            </a:pPr>
            <a:r>
              <a:rPr lang="en-GB" sz="1600" dirty="0">
                <a:latin typeface="Verdana" panose="020B0604030504040204" pitchFamily="34" charset="0"/>
                <a:ea typeface="Verdana" panose="020B0604030504040204" pitchFamily="34" charset="0"/>
                <a:cs typeface="Verdana" panose="020B0604030504040204" pitchFamily="34" charset="0"/>
              </a:rPr>
              <a:t>strong focus on low uptake audiences for each programme</a:t>
            </a:r>
          </a:p>
          <a:p>
            <a:pPr marL="534988" lvl="1" indent="-266700">
              <a:lnSpc>
                <a:spcPct val="120000"/>
              </a:lnSpc>
              <a:spcBef>
                <a:spcPts val="384"/>
              </a:spcBef>
              <a:buFont typeface="Wingdings" panose="05000000000000000000" pitchFamily="2" charset="2"/>
              <a:buChar char="ú"/>
            </a:pPr>
            <a:r>
              <a:rPr lang="en-GB" sz="1600" dirty="0"/>
              <a:t>areas of high deprivation (</a:t>
            </a:r>
            <a:r>
              <a:rPr lang="en-GB" sz="1600" dirty="0" err="1"/>
              <a:t>SIMD</a:t>
            </a:r>
            <a:r>
              <a:rPr lang="en-GB" sz="1600" dirty="0"/>
              <a:t> 1 &amp; 2)</a:t>
            </a:r>
          </a:p>
          <a:p>
            <a:pPr marL="534988" lvl="1" indent="-266700">
              <a:spcBef>
                <a:spcPts val="384"/>
              </a:spcBef>
              <a:buFont typeface="Wingdings" panose="05000000000000000000" pitchFamily="2" charset="2"/>
              <a:buChar char="ú"/>
            </a:pPr>
            <a:r>
              <a:rPr lang="en-GB" sz="1600" dirty="0"/>
              <a:t>appropriate gender and age profile</a:t>
            </a:r>
          </a:p>
          <a:p>
            <a:pPr marL="327584" lvl="1" indent="-327584" defTabSz="914354">
              <a:lnSpc>
                <a:spcPct val="120000"/>
              </a:lnSpc>
              <a:spcBef>
                <a:spcPts val="960"/>
              </a:spcBef>
              <a:buFont typeface="Wingdings" panose="05000000000000000000" pitchFamily="2" charset="2"/>
              <a:buChar char="Ø"/>
            </a:pPr>
            <a:r>
              <a:rPr lang="en-GB" sz="1600" dirty="0">
                <a:latin typeface="Verdana" panose="020B0604030504040204" pitchFamily="34" charset="0"/>
                <a:ea typeface="Verdana" panose="020B0604030504040204" pitchFamily="34" charset="0"/>
                <a:cs typeface="Verdana" panose="020B0604030504040204" pitchFamily="34" charset="0"/>
              </a:rPr>
              <a:t>sampling both those who have, and those who have not participated</a:t>
            </a:r>
          </a:p>
          <a:p>
            <a:pPr marL="327584" lvl="1" indent="-327584" defTabSz="914354">
              <a:lnSpc>
                <a:spcPct val="120000"/>
              </a:lnSpc>
              <a:spcBef>
                <a:spcPts val="960"/>
              </a:spcBef>
              <a:buFont typeface="Wingdings" panose="05000000000000000000" pitchFamily="2" charset="2"/>
              <a:buChar char="Ø"/>
            </a:pPr>
            <a:endParaRPr lang="en-GB" sz="1600" dirty="0">
              <a:latin typeface="Verdana" panose="020B0604030504040204" pitchFamily="34" charset="0"/>
              <a:ea typeface="Verdana" panose="020B0604030504040204" pitchFamily="34" charset="0"/>
              <a:cs typeface="Verdana" panose="020B0604030504040204" pitchFamily="34" charset="0"/>
            </a:endParaRPr>
          </a:p>
          <a:p>
            <a:pPr marL="327584" lvl="1" indent="-327584" defTabSz="914354">
              <a:lnSpc>
                <a:spcPct val="120000"/>
              </a:lnSpc>
              <a:spcBef>
                <a:spcPts val="960"/>
              </a:spcBef>
              <a:buFont typeface="Wingdings" panose="05000000000000000000" pitchFamily="2" charset="2"/>
              <a:buChar char="Ø"/>
            </a:pPr>
            <a:r>
              <a:rPr lang="en-GB" sz="1600" dirty="0">
                <a:latin typeface="Verdana" panose="020B0604030504040204" pitchFamily="34" charset="0"/>
                <a:ea typeface="Verdana" panose="020B0604030504040204" pitchFamily="34" charset="0"/>
                <a:cs typeface="Verdana" panose="020B0604030504040204" pitchFamily="34" charset="0"/>
              </a:rPr>
              <a:t>qualitative methodology</a:t>
            </a:r>
          </a:p>
          <a:p>
            <a:pPr marL="534988" lvl="1" indent="-266700">
              <a:lnSpc>
                <a:spcPct val="120000"/>
              </a:lnSpc>
              <a:spcBef>
                <a:spcPts val="384"/>
              </a:spcBef>
              <a:buFont typeface="Wingdings" panose="05000000000000000000" pitchFamily="2" charset="2"/>
              <a:buChar char="ú"/>
            </a:pPr>
            <a:r>
              <a:rPr lang="en-GB" sz="1600" dirty="0"/>
              <a:t>mostly in-depth interviews</a:t>
            </a:r>
          </a:p>
          <a:p>
            <a:pPr marL="534988" lvl="1" indent="-266700">
              <a:lnSpc>
                <a:spcPct val="120000"/>
              </a:lnSpc>
              <a:spcBef>
                <a:spcPts val="384"/>
              </a:spcBef>
              <a:buFont typeface="Wingdings" panose="05000000000000000000" pitchFamily="2" charset="2"/>
              <a:buChar char="ú"/>
            </a:pPr>
            <a:r>
              <a:rPr lang="en-GB" sz="1600" dirty="0"/>
              <a:t>in home</a:t>
            </a:r>
          </a:p>
          <a:p>
            <a:pPr marL="534988" lvl="1" indent="-266700">
              <a:lnSpc>
                <a:spcPct val="120000"/>
              </a:lnSpc>
              <a:spcBef>
                <a:spcPts val="384"/>
              </a:spcBef>
              <a:buFont typeface="Wingdings" panose="05000000000000000000" pitchFamily="2" charset="2"/>
              <a:buChar char="ú"/>
            </a:pPr>
            <a:r>
              <a:rPr lang="en-GB" sz="1600" dirty="0"/>
              <a:t>at least one hour</a:t>
            </a:r>
          </a:p>
          <a:p>
            <a:pPr marL="534988" lvl="1" indent="-266700">
              <a:lnSpc>
                <a:spcPct val="120000"/>
              </a:lnSpc>
              <a:spcBef>
                <a:spcPts val="384"/>
              </a:spcBef>
              <a:buFont typeface="Wingdings" panose="05000000000000000000" pitchFamily="2" charset="2"/>
              <a:buChar char="ú"/>
            </a:pPr>
            <a:r>
              <a:rPr lang="en-GB" sz="1600" dirty="0"/>
              <a:t>across a number of Health Board areas</a:t>
            </a:r>
          </a:p>
          <a:p>
            <a:pPr marL="327584" lvl="1" indent="-327584" defTabSz="914354">
              <a:lnSpc>
                <a:spcPct val="120000"/>
              </a:lnSpc>
              <a:spcBef>
                <a:spcPts val="960"/>
              </a:spcBef>
              <a:buFont typeface="Wingdings" panose="05000000000000000000" pitchFamily="2" charset="2"/>
              <a:buChar char="Ø"/>
            </a:pPr>
            <a:r>
              <a:rPr lang="en-GB" sz="1600" dirty="0">
                <a:latin typeface="Verdana" panose="020B0604030504040204" pitchFamily="34" charset="0"/>
                <a:ea typeface="Verdana" panose="020B0604030504040204" pitchFamily="34" charset="0"/>
                <a:cs typeface="Verdana" panose="020B0604030504040204" pitchFamily="34" charset="0"/>
              </a:rPr>
              <a:t>approximately 60 – 80 respondents per project</a:t>
            </a:r>
          </a:p>
        </p:txBody>
      </p:sp>
    </p:spTree>
    <p:extLst>
      <p:ext uri="{BB962C8B-B14F-4D97-AF65-F5344CB8AC3E}">
        <p14:creationId xmlns:p14="http://schemas.microsoft.com/office/powerpoint/2010/main" val="219870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0999"/>
            <a:ext cx="7886700" cy="757130"/>
          </a:xfrm>
        </p:spPr>
        <p:txBody>
          <a:bodyPr/>
          <a:lstStyle/>
          <a:p>
            <a:r>
              <a:rPr lang="en-GB" dirty="0"/>
              <a:t>Some common threads</a:t>
            </a:r>
          </a:p>
        </p:txBody>
      </p:sp>
      <p:sp>
        <p:nvSpPr>
          <p:cNvPr id="3" name="Content Placeholder 2"/>
          <p:cNvSpPr>
            <a:spLocks noGrp="1"/>
          </p:cNvSpPr>
          <p:nvPr>
            <p:ph idx="1"/>
          </p:nvPr>
        </p:nvSpPr>
        <p:spPr>
          <a:xfrm>
            <a:off x="5031778" y="3445899"/>
            <a:ext cx="3055750" cy="386463"/>
          </a:xfrm>
        </p:spPr>
        <p:txBody>
          <a:bodyPr/>
          <a:lstStyle/>
          <a:p>
            <a:pPr>
              <a:buFont typeface="Wingdings" panose="05000000000000000000" pitchFamily="2" charset="2"/>
              <a:buChar char="Ø"/>
            </a:pPr>
            <a:r>
              <a:rPr lang="en-GB" dirty="0"/>
              <a:t>it is vital to keep it simple, short and direct</a:t>
            </a:r>
          </a:p>
        </p:txBody>
      </p:sp>
      <p:sp>
        <p:nvSpPr>
          <p:cNvPr id="4" name="Slide Number Placeholder 3"/>
          <p:cNvSpPr>
            <a:spLocks noGrp="1"/>
          </p:cNvSpPr>
          <p:nvPr>
            <p:ph type="sldNum" sz="quarter" idx="4"/>
          </p:nvPr>
        </p:nvSpPr>
        <p:spPr/>
        <p:txBody>
          <a:bodyPr/>
          <a:lstStyle/>
          <a:p>
            <a:fld id="{591AF197-271C-411A-9AC8-80B6747F2AB1}" type="slidenum">
              <a:rPr lang="en-GB" smtClean="0"/>
              <a:pPr/>
              <a:t>4</a:t>
            </a:fld>
            <a:endParaRPr lang="en-GB"/>
          </a:p>
        </p:txBody>
      </p:sp>
      <p:sp>
        <p:nvSpPr>
          <p:cNvPr id="5" name="Rectangle 4"/>
          <p:cNvSpPr/>
          <p:nvPr/>
        </p:nvSpPr>
        <p:spPr>
          <a:xfrm>
            <a:off x="836342" y="1412422"/>
            <a:ext cx="3512633" cy="1274195"/>
          </a:xfrm>
          <a:prstGeom prst="rect">
            <a:avLst/>
          </a:prstGeom>
        </p:spPr>
        <p:txBody>
          <a:bodyPr wrap="square">
            <a:spAutoFit/>
          </a:bodyPr>
          <a:lstStyle/>
          <a:p>
            <a:pPr marL="327584" lvl="1" indent="-327584">
              <a:lnSpc>
                <a:spcPct val="120000"/>
              </a:lnSpc>
              <a:spcBef>
                <a:spcPts val="960"/>
              </a:spcBef>
              <a:buFont typeface="Wingdings" panose="05000000000000000000" pitchFamily="2" charset="2"/>
              <a:buChar char="Ø"/>
            </a:pPr>
            <a:r>
              <a:rPr lang="en-GB" sz="1600" dirty="0"/>
              <a:t>the format and layout of information materials should instantly communicate an easy read</a:t>
            </a:r>
          </a:p>
        </p:txBody>
      </p:sp>
      <p:sp>
        <p:nvSpPr>
          <p:cNvPr id="9" name="Speech Bubble: Rectangle with Corners Rounded 8"/>
          <p:cNvSpPr/>
          <p:nvPr/>
        </p:nvSpPr>
        <p:spPr>
          <a:xfrm>
            <a:off x="204230" y="2856417"/>
            <a:ext cx="4323872" cy="1648049"/>
          </a:xfrm>
          <a:prstGeom prst="wedgeRoundRectCallout">
            <a:avLst>
              <a:gd name="adj1" fmla="val 57880"/>
              <a:gd name="adj2" fmla="val -3482"/>
              <a:gd name="adj3" fmla="val 16667"/>
            </a:avLst>
          </a:prstGeom>
          <a:solidFill>
            <a:srgbClr val="666699">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rPr>
              <a:t>It gives you every bit of information, but I remember when I got handed it the first time, I just looked at it – it </a:t>
            </a:r>
            <a:r>
              <a:rPr lang="en-GB" sz="1500" i="1" dirty="0" err="1">
                <a:solidFill>
                  <a:schemeClr val="bg1"/>
                </a:solidFill>
                <a:latin typeface="Verdana" panose="020B0604030504040204" pitchFamily="34" charset="0"/>
                <a:ea typeface="Verdana" panose="020B0604030504040204" pitchFamily="34" charset="0"/>
                <a:cs typeface="Verdana" panose="020B0604030504040204" pitchFamily="34" charset="0"/>
              </a:rPr>
              <a:t>kinda</a:t>
            </a:r>
            <a:r>
              <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rPr>
              <a:t> scared me more because it seemed a bit overwhelming – I didn’t want to know.</a:t>
            </a:r>
          </a:p>
          <a:p>
            <a:pPr algn="ctr"/>
            <a:r>
              <a:rPr lang="en-GB" sz="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lgn="ctr"/>
            <a:r>
              <a:rPr lang="en-GB" sz="1200" dirty="0">
                <a:solidFill>
                  <a:schemeClr val="bg1"/>
                </a:solidFill>
                <a:latin typeface="Verdana" panose="020B0604030504040204" pitchFamily="34" charset="0"/>
                <a:ea typeface="Verdana" panose="020B0604030504040204" pitchFamily="34" charset="0"/>
                <a:cs typeface="Verdana" panose="020B0604030504040204" pitchFamily="34" charset="0"/>
              </a:rPr>
              <a:t>                              (Cervical screening leaflet)</a:t>
            </a:r>
            <a:endParaRPr lang="en-GB" sz="1200" dirty="0">
              <a:solidFill>
                <a:schemeClr val="bg1"/>
              </a:solidFill>
            </a:endParaRPr>
          </a:p>
        </p:txBody>
      </p:sp>
      <p:sp>
        <p:nvSpPr>
          <p:cNvPr id="10" name="Speech Bubble: Rectangle with Corners Rounded 9"/>
          <p:cNvSpPr/>
          <p:nvPr/>
        </p:nvSpPr>
        <p:spPr>
          <a:xfrm>
            <a:off x="4667722" y="1405696"/>
            <a:ext cx="3974473" cy="1643428"/>
          </a:xfrm>
          <a:prstGeom prst="wedgeRoundRectCallout">
            <a:avLst>
              <a:gd name="adj1" fmla="val -56225"/>
              <a:gd name="adj2" fmla="val -9604"/>
              <a:gd name="adj3" fmla="val 16667"/>
            </a:avLst>
          </a:prstGeom>
          <a:solidFill>
            <a:srgbClr val="3D015F">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rPr>
              <a:t>It’s boring.  You pick it up and you flick through it and you say to yourself ‘When have I got time to read that?’... I’m not actually going to pick that up and read it... there’s too much.</a:t>
            </a:r>
          </a:p>
          <a:p>
            <a:r>
              <a:rPr lang="en-GB" sz="1200" i="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1200" dirty="0">
                <a:solidFill>
                  <a:schemeClr val="bg1"/>
                </a:solidFill>
                <a:latin typeface="Verdana" panose="020B0604030504040204" pitchFamily="34" charset="0"/>
                <a:ea typeface="Verdana" panose="020B0604030504040204" pitchFamily="34" charset="0"/>
                <a:cs typeface="Verdana" panose="020B0604030504040204" pitchFamily="34" charset="0"/>
              </a:rPr>
              <a:t>(Cervical screening leaflet)</a:t>
            </a:r>
          </a:p>
          <a:p>
            <a:pPr algn="ctr"/>
            <a:endParaRPr lang="en-GB" sz="1400" dirty="0">
              <a:solidFill>
                <a:schemeClr val="bg1"/>
              </a:solidFill>
            </a:endParaRPr>
          </a:p>
        </p:txBody>
      </p:sp>
      <p:sp>
        <p:nvSpPr>
          <p:cNvPr id="11" name="TextBox 10"/>
          <p:cNvSpPr txBox="1"/>
          <p:nvPr/>
        </p:nvSpPr>
        <p:spPr>
          <a:xfrm>
            <a:off x="836342" y="4992638"/>
            <a:ext cx="3555582" cy="978729"/>
          </a:xfrm>
          <a:prstGeom prst="rect">
            <a:avLst/>
          </a:prstGeom>
          <a:noFill/>
        </p:spPr>
        <p:txBody>
          <a:bodyPr wrap="square" rtlCol="0">
            <a:spAutoFit/>
          </a:bodyPr>
          <a:lstStyle/>
          <a:p>
            <a:pPr marL="327584" lvl="1" indent="-327584">
              <a:lnSpc>
                <a:spcPct val="120000"/>
              </a:lnSpc>
              <a:spcBef>
                <a:spcPts val="960"/>
              </a:spcBef>
              <a:buFont typeface="Wingdings" panose="05000000000000000000" pitchFamily="2" charset="2"/>
              <a:buChar char="Ø"/>
            </a:pPr>
            <a:r>
              <a:rPr lang="en-GB" sz="1600" dirty="0"/>
              <a:t>statistics can be impactful, but only if immediately understood</a:t>
            </a:r>
          </a:p>
        </p:txBody>
      </p:sp>
      <p:sp>
        <p:nvSpPr>
          <p:cNvPr id="12" name="Speech Bubble: Rectangle with Corners Rounded 11"/>
          <p:cNvSpPr/>
          <p:nvPr/>
        </p:nvSpPr>
        <p:spPr>
          <a:xfrm>
            <a:off x="4528103" y="4504466"/>
            <a:ext cx="4203302" cy="1787714"/>
          </a:xfrm>
          <a:prstGeom prst="wedgeRoundRectCallout">
            <a:avLst>
              <a:gd name="adj1" fmla="val -62365"/>
              <a:gd name="adj2" fmla="val 23619"/>
              <a:gd name="adj3" fmla="val 16667"/>
            </a:avLst>
          </a:prstGeom>
          <a:solidFill>
            <a:srgbClr val="360036">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defTabSz="914354">
              <a:spcBef>
                <a:spcPts val="960"/>
              </a:spcBef>
            </a:pPr>
            <a:r>
              <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rPr>
              <a:t>There’s too many numbers for the everyday woman that’s sitting down that gets that through the door.  You just sit and look at the numbers and you go ‘to hell with that!’.  You just put it down and never pick it up again!  </a:t>
            </a:r>
          </a:p>
          <a:p>
            <a:pPr marL="0" lvl="1" defTabSz="914354">
              <a:spcBef>
                <a:spcPts val="960"/>
              </a:spcBef>
            </a:pPr>
            <a:r>
              <a:rPr lang="en-GB" sz="1200" dirty="0">
                <a:solidFill>
                  <a:schemeClr val="bg1"/>
                </a:solidFill>
                <a:latin typeface="Verdana" panose="020B0604030504040204" pitchFamily="34" charset="0"/>
                <a:ea typeface="Verdana" panose="020B0604030504040204" pitchFamily="34" charset="0"/>
                <a:cs typeface="Verdana" panose="020B0604030504040204" pitchFamily="34" charset="0"/>
              </a:rPr>
              <a:t>                                   (Breast screening leaflet)</a:t>
            </a:r>
            <a:endParaRPr lang="en-GB" sz="1200" dirty="0">
              <a:solidFill>
                <a:schemeClr val="bg1"/>
              </a:solidFill>
            </a:endParaRPr>
          </a:p>
        </p:txBody>
      </p:sp>
    </p:spTree>
    <p:extLst>
      <p:ext uri="{BB962C8B-B14F-4D97-AF65-F5344CB8AC3E}">
        <p14:creationId xmlns:p14="http://schemas.microsoft.com/office/powerpoint/2010/main" val="64926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1"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common threads</a:t>
            </a:r>
          </a:p>
        </p:txBody>
      </p:sp>
      <p:sp>
        <p:nvSpPr>
          <p:cNvPr id="4" name="Slide Number Placeholder 3"/>
          <p:cNvSpPr>
            <a:spLocks noGrp="1"/>
          </p:cNvSpPr>
          <p:nvPr>
            <p:ph type="sldNum" sz="quarter" idx="4"/>
          </p:nvPr>
        </p:nvSpPr>
        <p:spPr/>
        <p:txBody>
          <a:bodyPr/>
          <a:lstStyle/>
          <a:p>
            <a:fld id="{591AF197-271C-411A-9AC8-80B6747F2AB1}" type="slidenum">
              <a:rPr lang="en-GB" smtClean="0"/>
              <a:pPr/>
              <a:t>5</a:t>
            </a:fld>
            <a:endParaRPr lang="en-GB"/>
          </a:p>
        </p:txBody>
      </p:sp>
      <p:sp>
        <p:nvSpPr>
          <p:cNvPr id="5" name="Content Placeholder 2"/>
          <p:cNvSpPr>
            <a:spLocks noGrp="1"/>
          </p:cNvSpPr>
          <p:nvPr>
            <p:ph idx="1"/>
          </p:nvPr>
        </p:nvSpPr>
        <p:spPr>
          <a:xfrm>
            <a:off x="910153" y="1455578"/>
            <a:ext cx="4571125" cy="1425189"/>
          </a:xfrm>
        </p:spPr>
        <p:txBody>
          <a:bodyPr/>
          <a:lstStyle/>
          <a:p>
            <a:pPr>
              <a:buFont typeface="Wingdings" panose="05000000000000000000" pitchFamily="2" charset="2"/>
              <a:buChar char="Ø"/>
            </a:pPr>
            <a:r>
              <a:rPr lang="en-GB" dirty="0"/>
              <a:t>the decision to participate or not is not simply a rational one</a:t>
            </a:r>
          </a:p>
          <a:p>
            <a:pPr marL="534988" lvl="1" indent="-266700" defTabSz="914400">
              <a:buFont typeface="Wingdings" panose="05000000000000000000" pitchFamily="2" charset="2"/>
              <a:buChar char="ú"/>
            </a:pPr>
            <a:r>
              <a:rPr lang="en-GB" dirty="0">
                <a:latin typeface="+mn-lt"/>
                <a:ea typeface="+mn-ea"/>
                <a:cs typeface="+mn-cs"/>
              </a:rPr>
              <a:t>emotional barriers can be very strong</a:t>
            </a:r>
          </a:p>
          <a:p>
            <a:pPr marL="534988" lvl="1" indent="-266700" defTabSz="914400">
              <a:buFont typeface="Wingdings" panose="05000000000000000000" pitchFamily="2" charset="2"/>
              <a:buChar char="ú"/>
            </a:pPr>
            <a:r>
              <a:rPr lang="en-GB" dirty="0">
                <a:latin typeface="+mn-lt"/>
                <a:ea typeface="+mn-ea"/>
                <a:cs typeface="+mn-cs"/>
              </a:rPr>
              <a:t>need to be acknowledged both in materials and at screening</a:t>
            </a:r>
          </a:p>
          <a:p>
            <a:pPr marL="534988" lvl="1" indent="-266700" defTabSz="914400">
              <a:buFont typeface="Wingdings" panose="05000000000000000000" pitchFamily="2" charset="2"/>
              <a:buChar char="ú"/>
            </a:pPr>
            <a:r>
              <a:rPr lang="en-GB" dirty="0">
                <a:latin typeface="+mn-lt"/>
                <a:ea typeface="+mn-ea"/>
                <a:cs typeface="+mn-cs"/>
              </a:rPr>
              <a:t>crucial to engage at an emotional level</a:t>
            </a:r>
          </a:p>
          <a:p>
            <a:pPr marL="534988" lvl="1" indent="-266700" defTabSz="914400">
              <a:buFont typeface="Wingdings" panose="05000000000000000000" pitchFamily="2" charset="2"/>
              <a:buChar char="ú"/>
            </a:pPr>
            <a:endParaRPr lang="en-GB" dirty="0">
              <a:latin typeface="+mn-lt"/>
              <a:ea typeface="+mn-ea"/>
              <a:cs typeface="+mn-cs"/>
            </a:endParaRPr>
          </a:p>
          <a:p>
            <a:pPr marL="534988" lvl="1" indent="-266700" defTabSz="914400">
              <a:buFont typeface="Wingdings" panose="05000000000000000000" pitchFamily="2" charset="2"/>
              <a:buChar char="ú"/>
            </a:pPr>
            <a:endParaRPr lang="en-GB" dirty="0">
              <a:latin typeface="+mn-lt"/>
              <a:ea typeface="+mn-ea"/>
              <a:cs typeface="+mn-cs"/>
            </a:endParaRPr>
          </a:p>
          <a:p>
            <a:pPr marL="534988" lvl="1" indent="-266700" defTabSz="914400">
              <a:buFont typeface="Wingdings" panose="05000000000000000000" pitchFamily="2" charset="2"/>
              <a:buChar char="ú"/>
            </a:pPr>
            <a:endParaRPr lang="en-GB" dirty="0">
              <a:latin typeface="+mn-lt"/>
              <a:ea typeface="+mn-ea"/>
              <a:cs typeface="+mn-cs"/>
            </a:endParaRPr>
          </a:p>
          <a:p>
            <a:pPr marL="534988" lvl="1" indent="-266700" defTabSz="914400">
              <a:buFont typeface="Wingdings" panose="05000000000000000000" pitchFamily="2" charset="2"/>
              <a:buChar char="ú"/>
            </a:pPr>
            <a:endParaRPr lang="en-GB" dirty="0">
              <a:latin typeface="+mn-lt"/>
              <a:ea typeface="+mn-ea"/>
              <a:cs typeface="+mn-cs"/>
            </a:endParaRPr>
          </a:p>
          <a:p>
            <a:pPr marL="534988" lvl="1" indent="-266700" defTabSz="914400">
              <a:buFont typeface="Wingdings" panose="05000000000000000000" pitchFamily="2" charset="2"/>
              <a:buChar char="ú"/>
            </a:pPr>
            <a:endParaRPr lang="en-GB" dirty="0">
              <a:latin typeface="+mn-lt"/>
              <a:ea typeface="+mn-ea"/>
              <a:cs typeface="+mn-cs"/>
            </a:endParaRPr>
          </a:p>
          <a:p>
            <a:pPr marL="534988" lvl="1" indent="-266700" defTabSz="914400">
              <a:buFont typeface="Wingdings" panose="05000000000000000000" pitchFamily="2" charset="2"/>
              <a:buChar char="ú"/>
            </a:pPr>
            <a:endParaRPr lang="en-GB" dirty="0">
              <a:latin typeface="+mn-lt"/>
              <a:ea typeface="+mn-ea"/>
              <a:cs typeface="+mn-cs"/>
            </a:endParaRPr>
          </a:p>
          <a:p>
            <a:pPr marL="534988" lvl="1" indent="-266700" defTabSz="914400">
              <a:buFont typeface="Wingdings" panose="05000000000000000000" pitchFamily="2" charset="2"/>
              <a:buChar char="ú"/>
            </a:pPr>
            <a:endParaRPr lang="en-GB" dirty="0">
              <a:latin typeface="+mn-lt"/>
              <a:ea typeface="+mn-ea"/>
              <a:cs typeface="+mn-cs"/>
            </a:endParaRPr>
          </a:p>
        </p:txBody>
      </p:sp>
      <p:sp>
        <p:nvSpPr>
          <p:cNvPr id="6" name="Speech Bubble: Rectangle with Corners Rounded 5"/>
          <p:cNvSpPr/>
          <p:nvPr/>
        </p:nvSpPr>
        <p:spPr>
          <a:xfrm>
            <a:off x="1806925" y="4992848"/>
            <a:ext cx="4593873" cy="1690250"/>
          </a:xfrm>
          <a:prstGeom prst="wedgeRoundRectCallout">
            <a:avLst>
              <a:gd name="adj1" fmla="val 37"/>
              <a:gd name="adj2" fmla="val -59531"/>
              <a:gd name="adj3" fmla="val 16667"/>
            </a:avLst>
          </a:prstGeom>
          <a:solidFill>
            <a:srgbClr val="380670">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1" defTabSz="914354">
              <a:spcBef>
                <a:spcPts val="960"/>
              </a:spcBef>
            </a:pPr>
            <a:r>
              <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rPr>
              <a:t>I just kept at him to do it… I read about how easy it was – it was just a scan, you get them when you’re pregnant… nobody’s going inside or anything.</a:t>
            </a:r>
            <a:r>
              <a:rPr lang="en-GB" sz="1600" i="1"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0" lvl="1" defTabSz="914354">
              <a:spcBef>
                <a:spcPts val="960"/>
              </a:spcBef>
            </a:pPr>
            <a:r>
              <a:rPr lang="en-GB" sz="1600" i="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1200" dirty="0">
                <a:solidFill>
                  <a:schemeClr val="bg1"/>
                </a:solidFill>
                <a:latin typeface="Verdana" panose="020B0604030504040204" pitchFamily="34" charset="0"/>
                <a:ea typeface="Verdana" panose="020B0604030504040204" pitchFamily="34" charset="0"/>
                <a:cs typeface="Verdana" panose="020B0604030504040204" pitchFamily="34" charset="0"/>
              </a:rPr>
              <a:t>(AAA screening)</a:t>
            </a:r>
            <a:endParaRPr lang="en-GB" sz="1200" dirty="0">
              <a:solidFill>
                <a:schemeClr val="bg1"/>
              </a:solidFill>
            </a:endParaRPr>
          </a:p>
        </p:txBody>
      </p:sp>
      <p:sp>
        <p:nvSpPr>
          <p:cNvPr id="7" name="Speech Bubble: Rectangle with Corners Rounded 6"/>
          <p:cNvSpPr/>
          <p:nvPr/>
        </p:nvSpPr>
        <p:spPr>
          <a:xfrm>
            <a:off x="5495637" y="1817190"/>
            <a:ext cx="3537527" cy="2773283"/>
          </a:xfrm>
          <a:prstGeom prst="wedgeRoundRectCallout">
            <a:avLst>
              <a:gd name="adj1" fmla="val -58533"/>
              <a:gd name="adj2" fmla="val -33777"/>
              <a:gd name="adj3" fmla="val 16667"/>
            </a:avLst>
          </a:prstGeom>
          <a:solidFill>
            <a:srgbClr val="666699">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1" defTabSz="914354">
              <a:spcBef>
                <a:spcPts val="960"/>
              </a:spcBef>
            </a:pPr>
            <a:r>
              <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0" lvl="1" defTabSz="914354">
              <a:spcBef>
                <a:spcPts val="960"/>
              </a:spcBef>
            </a:pPr>
            <a:r>
              <a:rPr lang="en-GB" sz="1500" i="1" dirty="0">
                <a:solidFill>
                  <a:schemeClr val="bg1"/>
                </a:solidFill>
                <a:latin typeface="Verdana" panose="020B0604030504040204" pitchFamily="34" charset="0"/>
                <a:ea typeface="Verdana" panose="020B0604030504040204" pitchFamily="34" charset="0"/>
                <a:cs typeface="Verdana" panose="020B0604030504040204" pitchFamily="34" charset="0"/>
              </a:rPr>
              <a:t>I don’t know much about it – just what my friends said…it’s sore and degrading, slapping your boobs down on that thing!  They told her to strip  off with no bra, and put it in a vice – one of my busty friends was really bruised!</a:t>
            </a:r>
          </a:p>
          <a:p>
            <a:pPr marL="0" lvl="1" defTabSz="914354">
              <a:spcBef>
                <a:spcPts val="960"/>
              </a:spcBef>
            </a:pPr>
            <a:r>
              <a:rPr lang="en-GB" sz="1200" i="1" dirty="0">
                <a:solidFill>
                  <a:schemeClr val="bg1"/>
                </a:solidFill>
                <a:latin typeface="Verdana" panose="020B0604030504040204" pitchFamily="34" charset="0"/>
                <a:ea typeface="Verdana" panose="020B0604030504040204" pitchFamily="34" charset="0"/>
                <a:cs typeface="Verdana" panose="020B0604030504040204" pitchFamily="34" charset="0"/>
              </a:rPr>
              <a:t>     	        (Breast screening)	</a:t>
            </a:r>
          </a:p>
          <a:p>
            <a:pPr marL="0" lvl="1" defTabSz="914354">
              <a:spcBef>
                <a:spcPts val="960"/>
              </a:spcBef>
            </a:pPr>
            <a:r>
              <a:rPr lang="en-GB" sz="1600" i="1" dirty="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n-GB" sz="1200" dirty="0">
              <a:solidFill>
                <a:schemeClr val="bg1"/>
              </a:solidFill>
            </a:endParaRPr>
          </a:p>
        </p:txBody>
      </p:sp>
      <p:sp>
        <p:nvSpPr>
          <p:cNvPr id="3" name="TextBox 2"/>
          <p:cNvSpPr txBox="1"/>
          <p:nvPr/>
        </p:nvSpPr>
        <p:spPr>
          <a:xfrm>
            <a:off x="910153" y="4009627"/>
            <a:ext cx="2649961" cy="978729"/>
          </a:xfrm>
          <a:prstGeom prst="rect">
            <a:avLst/>
          </a:prstGeom>
          <a:noFill/>
        </p:spPr>
        <p:txBody>
          <a:bodyPr wrap="square" rtlCol="0">
            <a:spAutoFit/>
          </a:bodyPr>
          <a:lstStyle/>
          <a:p>
            <a:pPr marL="327584" indent="-327584" defTabSz="914354">
              <a:lnSpc>
                <a:spcPct val="120000"/>
              </a:lnSpc>
              <a:spcBef>
                <a:spcPts val="960"/>
              </a:spcBef>
              <a:buFont typeface="Wingdings" panose="05000000000000000000" pitchFamily="2" charset="2"/>
              <a:buChar char="Ø"/>
            </a:pPr>
            <a:r>
              <a:rPr lang="en-GB" sz="1600" dirty="0">
                <a:latin typeface="Verdana" panose="020B0604030504040204" pitchFamily="34" charset="0"/>
                <a:ea typeface="Verdana" panose="020B0604030504040204" pitchFamily="34" charset="0"/>
                <a:cs typeface="Verdana" panose="020B0604030504040204" pitchFamily="34" charset="0"/>
              </a:rPr>
              <a:t>family and friends can have a positive role to play</a:t>
            </a:r>
          </a:p>
        </p:txBody>
      </p:sp>
    </p:spTree>
    <p:extLst>
      <p:ext uri="{BB962C8B-B14F-4D97-AF65-F5344CB8AC3E}">
        <p14:creationId xmlns:p14="http://schemas.microsoft.com/office/powerpoint/2010/main" val="55591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Breast screening</a:t>
            </a:r>
          </a:p>
        </p:txBody>
      </p:sp>
    </p:spTree>
    <p:extLst>
      <p:ext uri="{BB962C8B-B14F-4D97-AF65-F5344CB8AC3E}">
        <p14:creationId xmlns:p14="http://schemas.microsoft.com/office/powerpoint/2010/main" val="3322746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Breast screening</a:t>
            </a:r>
          </a:p>
        </p:txBody>
      </p:sp>
      <p:sp>
        <p:nvSpPr>
          <p:cNvPr id="4" name="Slide Number Placeholder 3"/>
          <p:cNvSpPr>
            <a:spLocks noGrp="1"/>
          </p:cNvSpPr>
          <p:nvPr>
            <p:ph type="sldNum" sz="quarter" idx="4"/>
          </p:nvPr>
        </p:nvSpPr>
        <p:spPr/>
        <p:txBody>
          <a:bodyPr/>
          <a:lstStyle/>
          <a:p>
            <a:fld id="{591AF197-271C-411A-9AC8-80B6747F2AB1}" type="slidenum">
              <a:rPr lang="en-GB" smtClean="0"/>
              <a:pPr/>
              <a:t>7</a:t>
            </a:fld>
            <a:endParaRPr lang="en-GB"/>
          </a:p>
        </p:txBody>
      </p:sp>
      <p:sp>
        <p:nvSpPr>
          <p:cNvPr id="5" name="Rounded Rectangle 4"/>
          <p:cNvSpPr/>
          <p:nvPr/>
        </p:nvSpPr>
        <p:spPr>
          <a:xfrm>
            <a:off x="2161371" y="1641989"/>
            <a:ext cx="4796989" cy="1268479"/>
          </a:xfrm>
          <a:prstGeom prst="roundRect">
            <a:avLst/>
          </a:prstGeom>
          <a:solidFill>
            <a:srgbClr val="002D86">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600" b="1" dirty="0"/>
              <a:t>Good levels of awareness of breast screening programme and a sense of “knowing” what it’s about</a:t>
            </a:r>
          </a:p>
        </p:txBody>
      </p:sp>
      <p:sp>
        <p:nvSpPr>
          <p:cNvPr id="6" name="TextBox 5"/>
          <p:cNvSpPr txBox="1"/>
          <p:nvPr/>
        </p:nvSpPr>
        <p:spPr>
          <a:xfrm>
            <a:off x="3590693" y="3111190"/>
            <a:ext cx="1962615" cy="338554"/>
          </a:xfrm>
          <a:prstGeom prst="rect">
            <a:avLst/>
          </a:prstGeom>
          <a:noFill/>
        </p:spPr>
        <p:txBody>
          <a:bodyPr wrap="square" rtlCol="0">
            <a:spAutoFit/>
          </a:bodyPr>
          <a:lstStyle/>
          <a:p>
            <a:pPr algn="ctr"/>
            <a:r>
              <a:rPr lang="en-GB" sz="1600" dirty="0"/>
              <a:t>HOWEVER</a:t>
            </a:r>
          </a:p>
        </p:txBody>
      </p:sp>
      <p:sp>
        <p:nvSpPr>
          <p:cNvPr id="7" name="TextBox 6"/>
          <p:cNvSpPr txBox="1"/>
          <p:nvPr/>
        </p:nvSpPr>
        <p:spPr>
          <a:xfrm>
            <a:off x="2161371" y="3589467"/>
            <a:ext cx="4796989" cy="584775"/>
          </a:xfrm>
          <a:prstGeom prst="rect">
            <a:avLst/>
          </a:prstGeom>
          <a:noFill/>
        </p:spPr>
        <p:txBody>
          <a:bodyPr wrap="square" rtlCol="0">
            <a:spAutoFit/>
          </a:bodyPr>
          <a:lstStyle/>
          <a:p>
            <a:pPr algn="ctr"/>
            <a:r>
              <a:rPr lang="en-GB" sz="1600" dirty="0"/>
              <a:t>Minimal awareness of the Marmot review or any controversy around benefits and risks</a:t>
            </a:r>
          </a:p>
        </p:txBody>
      </p:sp>
      <p:sp>
        <p:nvSpPr>
          <p:cNvPr id="8" name="Content Placeholder 2"/>
          <p:cNvSpPr>
            <a:spLocks noGrp="1"/>
          </p:cNvSpPr>
          <p:nvPr>
            <p:ph idx="1"/>
          </p:nvPr>
        </p:nvSpPr>
        <p:spPr>
          <a:xfrm>
            <a:off x="1239013" y="4449016"/>
            <a:ext cx="6976242" cy="1575492"/>
          </a:xfrm>
        </p:spPr>
        <p:txBody>
          <a:bodyPr/>
          <a:lstStyle/>
          <a:p>
            <a:pPr>
              <a:buFont typeface="Wingdings" panose="05000000000000000000" pitchFamily="2" charset="2"/>
              <a:buChar char="Ø"/>
            </a:pPr>
            <a:r>
              <a:rPr lang="en-GB" dirty="0"/>
              <a:t>decision making tends to be automatic or intuitive / emotional rather than based on weighing up pros and cons</a:t>
            </a:r>
          </a:p>
          <a:p>
            <a:pPr>
              <a:buFont typeface="Wingdings" panose="05000000000000000000" pitchFamily="2" charset="2"/>
              <a:buChar char="Ø"/>
            </a:pPr>
            <a:r>
              <a:rPr lang="en-GB" dirty="0"/>
              <a:t>barriers to participation did not stem from confusion over the risks, but rather negative associations with the screening process</a:t>
            </a:r>
          </a:p>
        </p:txBody>
      </p:sp>
    </p:spTree>
    <p:extLst>
      <p:ext uri="{BB962C8B-B14F-4D97-AF65-F5344CB8AC3E}">
        <p14:creationId xmlns:p14="http://schemas.microsoft.com/office/powerpoint/2010/main" val="2834312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Breast screening</a:t>
            </a:r>
          </a:p>
        </p:txBody>
      </p:sp>
      <p:sp>
        <p:nvSpPr>
          <p:cNvPr id="4" name="Slide Number Placeholder 3"/>
          <p:cNvSpPr>
            <a:spLocks noGrp="1"/>
          </p:cNvSpPr>
          <p:nvPr>
            <p:ph type="sldNum" sz="quarter" idx="4"/>
          </p:nvPr>
        </p:nvSpPr>
        <p:spPr/>
        <p:txBody>
          <a:bodyPr/>
          <a:lstStyle/>
          <a:p>
            <a:fld id="{591AF197-271C-411A-9AC8-80B6747F2AB1}" type="slidenum">
              <a:rPr lang="en-GB" smtClean="0"/>
              <a:pPr/>
              <a:t>8</a:t>
            </a:fld>
            <a:endParaRPr lang="en-GB"/>
          </a:p>
        </p:txBody>
      </p:sp>
      <p:sp>
        <p:nvSpPr>
          <p:cNvPr id="5" name="Rectangle: Rounded Corners 4"/>
          <p:cNvSpPr/>
          <p:nvPr/>
        </p:nvSpPr>
        <p:spPr>
          <a:xfrm>
            <a:off x="1048215" y="1314621"/>
            <a:ext cx="3501483" cy="3110986"/>
          </a:xfrm>
          <a:prstGeom prst="roundRect">
            <a:avLst/>
          </a:prstGeom>
          <a:solidFill>
            <a:srgbClr val="07447B">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t>Fear of process</a:t>
            </a:r>
          </a:p>
          <a:p>
            <a:pPr algn="ctr"/>
            <a:endParaRPr lang="en-GB" sz="1600" b="1" dirty="0"/>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dirty="0"/>
              <a:t>urban myths – depends on size of breasts</a:t>
            </a:r>
          </a:p>
          <a:p>
            <a:pPr marL="285750" indent="-285750">
              <a:buFont typeface="Wingdings" panose="05000000000000000000" pitchFamily="2" charset="2"/>
              <a:buChar char="§"/>
            </a:pPr>
            <a:r>
              <a:rPr lang="en-GB" sz="1600" dirty="0"/>
              <a:t>bad experience can deter from future attendance</a:t>
            </a:r>
          </a:p>
          <a:p>
            <a:endParaRPr lang="en-GB" sz="1600" b="1" dirty="0"/>
          </a:p>
        </p:txBody>
      </p:sp>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50020" y="1716079"/>
            <a:ext cx="2408663" cy="1537472"/>
          </a:xfrm>
          <a:prstGeom prst="rect">
            <a:avLst/>
          </a:prstGeom>
          <a:ln>
            <a:noFill/>
          </a:ln>
          <a:effectLst>
            <a:softEdge rad="112500"/>
          </a:effectLst>
        </p:spPr>
      </p:pic>
      <p:sp>
        <p:nvSpPr>
          <p:cNvPr id="7" name="Rectangle: Rounded Corners 6"/>
          <p:cNvSpPr/>
          <p:nvPr/>
        </p:nvSpPr>
        <p:spPr>
          <a:xfrm>
            <a:off x="4819183" y="1349502"/>
            <a:ext cx="3579541" cy="2238599"/>
          </a:xfrm>
          <a:prstGeom prst="roundRect">
            <a:avLst/>
          </a:prstGeom>
          <a:solidFill>
            <a:srgbClr val="004D66">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t>Fear of result</a:t>
            </a:r>
          </a:p>
          <a:p>
            <a:pPr algn="ctr"/>
            <a:endParaRPr lang="en-GB" sz="1600" b="1" dirty="0"/>
          </a:p>
          <a:p>
            <a:pPr marL="285750" indent="-285750">
              <a:buFont typeface="Wingdings" panose="05000000000000000000" pitchFamily="2" charset="2"/>
              <a:buChar char="§"/>
            </a:pPr>
            <a:r>
              <a:rPr lang="en-GB" sz="1600" dirty="0"/>
              <a:t>can view as death sentence</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dirty="0"/>
              <a:t>benefits need to directly reference lives saved, </a:t>
            </a:r>
          </a:p>
          <a:p>
            <a:r>
              <a:rPr lang="en-GB" sz="1600" dirty="0"/>
              <a:t>    not just early diagnosis</a:t>
            </a:r>
          </a:p>
          <a:p>
            <a:endParaRPr lang="en-GB" sz="1600" b="1" dirty="0"/>
          </a:p>
        </p:txBody>
      </p:sp>
      <p:sp>
        <p:nvSpPr>
          <p:cNvPr id="8" name="Down Arrow 11"/>
          <p:cNvSpPr/>
          <p:nvPr/>
        </p:nvSpPr>
        <p:spPr>
          <a:xfrm>
            <a:off x="6427366" y="2339868"/>
            <a:ext cx="363177" cy="314383"/>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Rounded Corners 8"/>
          <p:cNvSpPr/>
          <p:nvPr/>
        </p:nvSpPr>
        <p:spPr>
          <a:xfrm>
            <a:off x="1048215" y="4589230"/>
            <a:ext cx="3304804" cy="1740691"/>
          </a:xfrm>
          <a:prstGeom prst="roundRect">
            <a:avLst/>
          </a:prstGeom>
          <a:solidFill>
            <a:srgbClr val="093A5B">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t>Embarrassment</a:t>
            </a:r>
          </a:p>
          <a:p>
            <a:pPr algn="ctr"/>
            <a:endParaRPr lang="en-GB" sz="1600" b="1" dirty="0"/>
          </a:p>
          <a:p>
            <a:pPr marL="285750" indent="-285750">
              <a:buFont typeface="Wingdings" panose="05000000000000000000" pitchFamily="2" charset="2"/>
              <a:buChar char="§"/>
            </a:pPr>
            <a:r>
              <a:rPr lang="en-GB" sz="1600" dirty="0"/>
              <a:t>body image</a:t>
            </a:r>
          </a:p>
          <a:p>
            <a:pPr marL="285750" indent="-285750">
              <a:buFont typeface="Wingdings" panose="05000000000000000000" pitchFamily="2" charset="2"/>
              <a:buChar char="§"/>
            </a:pPr>
            <a:r>
              <a:rPr lang="en-GB" sz="1600" dirty="0"/>
              <a:t>indignity of being naked</a:t>
            </a:r>
          </a:p>
          <a:p>
            <a:pPr marL="285750" indent="-285750">
              <a:buFont typeface="Wingdings" panose="05000000000000000000" pitchFamily="2" charset="2"/>
              <a:buChar char="§"/>
            </a:pPr>
            <a:r>
              <a:rPr lang="en-GB" sz="1600" dirty="0"/>
              <a:t>especially older women</a:t>
            </a:r>
          </a:p>
          <a:p>
            <a:endParaRPr lang="en-GB" sz="1600" b="1" dirty="0"/>
          </a:p>
        </p:txBody>
      </p:sp>
      <p:sp>
        <p:nvSpPr>
          <p:cNvPr id="10" name="Rectangle: Rounded Corners 9"/>
          <p:cNvSpPr/>
          <p:nvPr/>
        </p:nvSpPr>
        <p:spPr>
          <a:xfrm>
            <a:off x="4819183" y="3676866"/>
            <a:ext cx="3594409" cy="2687936"/>
          </a:xfrm>
          <a:prstGeom prst="roundRect">
            <a:avLst/>
          </a:prstGeom>
          <a:solidFill>
            <a:srgbClr val="006686">
              <a:alpha val="8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dirty="0"/>
              <a:t>Absence of symptoms</a:t>
            </a:r>
          </a:p>
          <a:p>
            <a:pPr algn="ctr"/>
            <a:endParaRPr lang="en-GB" sz="1600" b="1" dirty="0"/>
          </a:p>
          <a:p>
            <a:pPr marL="285750" indent="-285750">
              <a:buFont typeface="Wingdings" panose="05000000000000000000" pitchFamily="2" charset="2"/>
              <a:buChar char="§"/>
            </a:pPr>
            <a:r>
              <a:rPr lang="en-GB" sz="1600" dirty="0"/>
              <a:t>can lack personal relevance</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dirty="0"/>
              <a:t>important to reference </a:t>
            </a:r>
          </a:p>
          <a:p>
            <a:r>
              <a:rPr lang="en-GB" sz="1600" dirty="0"/>
              <a:t>    tiny lumps that can’t feel</a:t>
            </a:r>
          </a:p>
          <a:p>
            <a:pPr marL="285750" indent="-285750">
              <a:buFont typeface="Wingdings" panose="05000000000000000000" pitchFamily="2" charset="2"/>
              <a:buChar char="§"/>
            </a:pPr>
            <a:r>
              <a:rPr lang="en-GB" sz="1600" dirty="0" err="1"/>
              <a:t>Thingymaboob</a:t>
            </a:r>
            <a:r>
              <a:rPr lang="en-GB" sz="1600" dirty="0"/>
              <a:t> has strong impact – benefit becomes evident</a:t>
            </a:r>
          </a:p>
          <a:p>
            <a:endParaRPr lang="en-GB" sz="1600" b="1" dirty="0"/>
          </a:p>
        </p:txBody>
      </p:sp>
      <p:sp>
        <p:nvSpPr>
          <p:cNvPr id="11" name="Down Arrow 11"/>
          <p:cNvSpPr/>
          <p:nvPr/>
        </p:nvSpPr>
        <p:spPr>
          <a:xfrm>
            <a:off x="6435780" y="4706451"/>
            <a:ext cx="363177" cy="314383"/>
          </a:xfrm>
          <a:prstGeom prst="downArrow">
            <a:avLst/>
          </a:prstGeom>
          <a:solidFill>
            <a:schemeClr val="tx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descr="Image result for thingymaboob"/>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4367141">
            <a:off x="7781815" y="4859438"/>
            <a:ext cx="1268282" cy="9528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57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Cervical screening</a:t>
            </a:r>
          </a:p>
        </p:txBody>
      </p:sp>
    </p:spTree>
    <p:extLst>
      <p:ext uri="{BB962C8B-B14F-4D97-AF65-F5344CB8AC3E}">
        <p14:creationId xmlns:p14="http://schemas.microsoft.com/office/powerpoint/2010/main" val="2273429489"/>
      </p:ext>
    </p:extLst>
  </p:cSld>
  <p:clrMapOvr>
    <a:masterClrMapping/>
  </p:clrMapOvr>
</p:sld>
</file>

<file path=ppt/theme/theme1.xml><?xml version="1.0" encoding="utf-8"?>
<a:theme xmlns:a="http://schemas.openxmlformats.org/drawingml/2006/main" name="SP slide master - bullets">
  <a:themeElements>
    <a:clrScheme name="SP Mixed Palette">
      <a:dk1>
        <a:sysClr val="windowText" lastClr="000000"/>
      </a:dk1>
      <a:lt1>
        <a:sysClr val="window" lastClr="FFFFFF"/>
      </a:lt1>
      <a:dk2>
        <a:srgbClr val="44546A"/>
      </a:dk2>
      <a:lt2>
        <a:srgbClr val="E7E6E6"/>
      </a:lt2>
      <a:accent1>
        <a:srgbClr val="002D86"/>
      </a:accent1>
      <a:accent2>
        <a:srgbClr val="660066"/>
      </a:accent2>
      <a:accent3>
        <a:srgbClr val="666699"/>
      </a:accent3>
      <a:accent4>
        <a:srgbClr val="0099CC"/>
      </a:accent4>
      <a:accent5>
        <a:srgbClr val="AEABAB"/>
      </a:accent5>
      <a:accent6>
        <a:srgbClr val="63D5FB"/>
      </a:accent6>
      <a:hlink>
        <a:srgbClr val="023160"/>
      </a:hlink>
      <a:folHlink>
        <a:srgbClr val="6F3B55"/>
      </a:folHlink>
    </a:clrScheme>
    <a:fontScheme name="SP font -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brief presentation v2.1" id="{B052D9A3-C1F8-43E6-9CF6-FDF21B64D263}" vid="{1FB473B5-3500-4E7F-BCBB-41E27C437E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Debrief presentation v2.1</Template>
  <TotalTime>631</TotalTime>
  <Words>1431</Words>
  <Application>Microsoft Office PowerPoint</Application>
  <PresentationFormat>On-screen Show (4:3)</PresentationFormat>
  <Paragraphs>222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Verdana</vt:lpstr>
      <vt:lpstr>Wingdings</vt:lpstr>
      <vt:lpstr>Wingdings 2</vt:lpstr>
      <vt:lpstr>SP slide master - bullets</vt:lpstr>
      <vt:lpstr>Improving the reach of screening programmes</vt:lpstr>
      <vt:lpstr>Research focus</vt:lpstr>
      <vt:lpstr>Target audiences</vt:lpstr>
      <vt:lpstr>Some common threads</vt:lpstr>
      <vt:lpstr>Some common threads</vt:lpstr>
      <vt:lpstr>Breast screening</vt:lpstr>
      <vt:lpstr>Breast screening</vt:lpstr>
      <vt:lpstr>Breast screening</vt:lpstr>
      <vt:lpstr>Cervical screening</vt:lpstr>
      <vt:lpstr>Cervical screening</vt:lpstr>
      <vt:lpstr>Cervical screening</vt:lpstr>
      <vt:lpstr>Bowel screening</vt:lpstr>
      <vt:lpstr>Bowel screening</vt:lpstr>
      <vt:lpstr>Bowel screening</vt:lpstr>
      <vt:lpstr>AAA screening</vt:lpstr>
      <vt:lpstr>AAA screening</vt:lpstr>
      <vt:lpstr>AAA screening</vt:lpstr>
      <vt:lpstr>Key learnings</vt:lpstr>
      <vt:lpstr>Key learnings</vt:lpstr>
      <vt:lpstr>Key learnings</vt:lpstr>
      <vt:lpstr>Key learnings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reach of screening programmes</dc:title>
  <dc:creator>Chloe Sklaroff</dc:creator>
  <cp:lastModifiedBy>Eileen McMillan</cp:lastModifiedBy>
  <cp:revision>68</cp:revision>
  <cp:lastPrinted>2016-09-18T13:52:22Z</cp:lastPrinted>
  <dcterms:created xsi:type="dcterms:W3CDTF">2017-03-06T10:01:00Z</dcterms:created>
  <dcterms:modified xsi:type="dcterms:W3CDTF">2017-03-17T12:29:49Z</dcterms:modified>
</cp:coreProperties>
</file>