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Lst>
  <p:sldIdLst>
    <p:sldId id="258" r:id="rId5"/>
    <p:sldId id="257"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57496E60-31C1-465A-A3E9-055D56F9CE78}">
          <p14:sldIdLst>
            <p14:sldId id="258"/>
            <p14:sldId id="25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93" autoAdjust="0"/>
  </p:normalViewPr>
  <p:slideViewPr>
    <p:cSldViewPr>
      <p:cViewPr varScale="1">
        <p:scale>
          <a:sx n="83" d="100"/>
          <a:sy n="83" d="100"/>
        </p:scale>
        <p:origin x="-96" y="-4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4035" name="Rectangle 3"/>
          <p:cNvSpPr>
            <a:spLocks noGrp="1" noChangeArrowheads="1"/>
          </p:cNvSpPr>
          <p:nvPr>
            <p:ph type="ctrTitle"/>
          </p:nvPr>
        </p:nvSpPr>
        <p:spPr>
          <a:xfrm>
            <a:off x="685800" y="2286000"/>
            <a:ext cx="7772400" cy="1143000"/>
          </a:xfrm>
        </p:spPr>
        <p:txBody>
          <a:bodyPr/>
          <a:lstStyle>
            <a:lvl1pPr>
              <a:defRPr>
                <a:solidFill>
                  <a:schemeClr val="tx1"/>
                </a:solidFill>
              </a:defRPr>
            </a:lvl1pPr>
          </a:lstStyle>
          <a:p>
            <a:pPr lvl="0"/>
            <a:r>
              <a:rPr lang="en-US" noProof="0" smtClean="0"/>
              <a:t>Click to edit Master title style</a:t>
            </a:r>
            <a:endParaRPr lang="en-GB" noProof="0" dirty="0" smtClean="0"/>
          </a:p>
        </p:txBody>
      </p:sp>
      <p:sp>
        <p:nvSpPr>
          <p:cNvPr id="44036" name="Rectangle 4"/>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pPr lvl="0"/>
            <a:r>
              <a:rPr lang="en-US" noProof="0" smtClean="0"/>
              <a:t>Click to edit Master subtitle style</a:t>
            </a:r>
            <a:endParaRPr lang="en-GB"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1468"/>
            <a:ext cx="7772400" cy="1143000"/>
          </a:xfrm>
        </p:spPr>
        <p:txBody>
          <a:bodyPr/>
          <a:lstStyle/>
          <a:p>
            <a:r>
              <a:rPr lang="en-US" smtClean="0"/>
              <a:t>Click to edit Master title style</a:t>
            </a:r>
            <a:endParaRPr lang="en-GB"/>
          </a:p>
        </p:txBody>
      </p:sp>
      <p:sp>
        <p:nvSpPr>
          <p:cNvPr id="3" name="Content Placeholder 2"/>
          <p:cNvSpPr>
            <a:spLocks noGrp="1"/>
          </p:cNvSpPr>
          <p:nvPr>
            <p:ph idx="1"/>
          </p:nvPr>
        </p:nvSpPr>
        <p:spPr>
          <a:xfrm>
            <a:off x="685800" y="183448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0170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143000"/>
          </a:xfrm>
        </p:spPr>
        <p:txBody>
          <a:bodyPr/>
          <a:lstStyle/>
          <a:p>
            <a:r>
              <a:rPr lang="en-US" smtClean="0"/>
              <a:t>Click to edit Master title style</a:t>
            </a:r>
            <a:endParaRPr lang="en-GB"/>
          </a:p>
        </p:txBody>
      </p:sp>
    </p:spTree>
    <p:extLst>
      <p:ext uri="{BB962C8B-B14F-4D97-AF65-F5344CB8AC3E}">
        <p14:creationId xmlns:p14="http://schemas.microsoft.com/office/powerpoint/2010/main" val="171546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3011" name="Rectangle 3"/>
          <p:cNvSpPr>
            <a:spLocks noGrp="1" noChangeArrowheads="1"/>
          </p:cNvSpPr>
          <p:nvPr>
            <p:ph type="title"/>
          </p:nvPr>
        </p:nvSpPr>
        <p:spPr bwMode="auto">
          <a:xfrm>
            <a:off x="685800" y="20478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43012" name="Rectangle 4"/>
          <p:cNvSpPr>
            <a:spLocks noGrp="1" noChangeArrowheads="1"/>
          </p:cNvSpPr>
          <p:nvPr>
            <p:ph type="body" idx="1"/>
          </p:nvPr>
        </p:nvSpPr>
        <p:spPr bwMode="auto">
          <a:xfrm>
            <a:off x="685800" y="1447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8" r:id="rId3"/>
  </p:sldLayoutIdLst>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Decision Making &amp; Governance: Roles</a:t>
            </a:r>
            <a:endParaRPr lang="en-GB" dirty="0"/>
          </a:p>
        </p:txBody>
      </p:sp>
      <p:sp>
        <p:nvSpPr>
          <p:cNvPr id="3" name="Content Placeholder 2"/>
          <p:cNvSpPr>
            <a:spLocks noGrp="1"/>
          </p:cNvSpPr>
          <p:nvPr>
            <p:ph idx="1"/>
          </p:nvPr>
        </p:nvSpPr>
        <p:spPr>
          <a:xfrm>
            <a:off x="685800" y="1834480"/>
            <a:ext cx="7772400" cy="4402832"/>
          </a:xfrm>
        </p:spPr>
        <p:txBody>
          <a:bodyPr/>
          <a:lstStyle/>
          <a:p>
            <a:pPr>
              <a:spcBef>
                <a:spcPct val="0"/>
              </a:spcBef>
            </a:pPr>
            <a:r>
              <a:rPr lang="en-GB" altLang="en-US" sz="1600" b="1" dirty="0" smtClean="0">
                <a:latin typeface="Arial" pitchFamily="34" charset="0"/>
                <a:cs typeface="Arial" pitchFamily="34" charset="0"/>
              </a:rPr>
              <a:t>Partnership Forum: </a:t>
            </a:r>
            <a:r>
              <a:rPr lang="en-GB" altLang="en-US" sz="1600" dirty="0" smtClean="0">
                <a:latin typeface="Arial" pitchFamily="34" charset="0"/>
                <a:cs typeface="Arial" pitchFamily="34" charset="0"/>
              </a:rPr>
              <a:t>Oversee the management of change processes, ensuring that the partnership model is followed and staff are fully involved in decisions</a:t>
            </a:r>
          </a:p>
          <a:p>
            <a:pPr>
              <a:spcBef>
                <a:spcPct val="0"/>
              </a:spcBef>
            </a:pPr>
            <a:r>
              <a:rPr lang="en-GB" altLang="en-US" sz="1600" b="1" dirty="0" smtClean="0">
                <a:latin typeface="Arial" pitchFamily="34" charset="0"/>
                <a:cs typeface="Arial" pitchFamily="34" charset="0"/>
              </a:rPr>
              <a:t>CMT: </a:t>
            </a:r>
            <a:r>
              <a:rPr lang="en-GB" altLang="en-US" sz="1600" dirty="0" smtClean="0">
                <a:latin typeface="Arial" pitchFamily="34" charset="0"/>
                <a:cs typeface="Arial" pitchFamily="34" charset="0"/>
              </a:rPr>
              <a:t>Reach decisions about the structure of directorates and the allocation of resource to staff structure, within the overall strategic outcomes agreed with the Board</a:t>
            </a:r>
          </a:p>
          <a:p>
            <a:pPr>
              <a:spcBef>
                <a:spcPct val="0"/>
              </a:spcBef>
            </a:pPr>
            <a:r>
              <a:rPr lang="en-GB" altLang="en-US" sz="1600" b="1" dirty="0" smtClean="0">
                <a:latin typeface="Arial" pitchFamily="34" charset="0"/>
                <a:cs typeface="Arial" pitchFamily="34" charset="0"/>
              </a:rPr>
              <a:t>CAG: </a:t>
            </a:r>
            <a:r>
              <a:rPr lang="en-GB" altLang="en-US" sz="1600" dirty="0" smtClean="0">
                <a:latin typeface="Arial" pitchFamily="34" charset="0"/>
                <a:cs typeface="Arial" pitchFamily="34" charset="0"/>
              </a:rPr>
              <a:t>The subgroup </a:t>
            </a:r>
            <a:r>
              <a:rPr lang="en-GB" altLang="en-US" sz="1600" dirty="0">
                <a:latin typeface="Arial" pitchFamily="34" charset="0"/>
                <a:cs typeface="Arial" pitchFamily="34" charset="0"/>
              </a:rPr>
              <a:t>of </a:t>
            </a:r>
            <a:r>
              <a:rPr lang="en-GB" altLang="en-US" sz="1600" dirty="0" smtClean="0">
                <a:latin typeface="Arial" pitchFamily="34" charset="0"/>
                <a:cs typeface="Arial" pitchFamily="34" charset="0"/>
              </a:rPr>
              <a:t>the Partnership </a:t>
            </a:r>
            <a:r>
              <a:rPr lang="en-GB" altLang="en-US" sz="1600" dirty="0">
                <a:latin typeface="Arial" pitchFamily="34" charset="0"/>
                <a:cs typeface="Arial" pitchFamily="34" charset="0"/>
              </a:rPr>
              <a:t>Forum </a:t>
            </a:r>
            <a:r>
              <a:rPr lang="en-GB" altLang="en-US" sz="1600" dirty="0" smtClean="0">
                <a:latin typeface="Arial" pitchFamily="34" charset="0"/>
                <a:cs typeface="Arial" pitchFamily="34" charset="0"/>
              </a:rPr>
              <a:t>which meets </a:t>
            </a:r>
            <a:r>
              <a:rPr lang="en-GB" altLang="en-US" sz="1600" dirty="0">
                <a:latin typeface="Arial" pitchFamily="34" charset="0"/>
                <a:cs typeface="Arial" pitchFamily="34" charset="0"/>
              </a:rPr>
              <a:t>weekly throughout </a:t>
            </a:r>
            <a:r>
              <a:rPr lang="en-GB" altLang="en-US" sz="1600" dirty="0" smtClean="0">
                <a:latin typeface="Arial" pitchFamily="34" charset="0"/>
                <a:cs typeface="Arial" pitchFamily="34" charset="0"/>
              </a:rPr>
              <a:t>the change </a:t>
            </a:r>
            <a:r>
              <a:rPr lang="en-GB" altLang="en-US" sz="1600" dirty="0">
                <a:latin typeface="Arial" pitchFamily="34" charset="0"/>
                <a:cs typeface="Arial" pitchFamily="34" charset="0"/>
              </a:rPr>
              <a:t>process in order to oversee the management of the process.  PF has agreed to delegate authority for decisions to CAG wherever possible in order to facilitate decisions being made as quickly for staff as possible.  </a:t>
            </a:r>
            <a:r>
              <a:rPr lang="en-GB" altLang="en-US" sz="1600" dirty="0" smtClean="0">
                <a:latin typeface="Arial" pitchFamily="34" charset="0"/>
                <a:cs typeface="Arial" pitchFamily="34" charset="0"/>
              </a:rPr>
              <a:t>CAG communicates progress </a:t>
            </a:r>
            <a:r>
              <a:rPr lang="en-GB" altLang="en-US" sz="1600" dirty="0">
                <a:latin typeface="Arial" pitchFamily="34" charset="0"/>
                <a:cs typeface="Arial" pitchFamily="34" charset="0"/>
              </a:rPr>
              <a:t>with all staff regularly and as openly as possible.</a:t>
            </a:r>
          </a:p>
          <a:p>
            <a:pPr>
              <a:spcBef>
                <a:spcPct val="0"/>
              </a:spcBef>
            </a:pPr>
            <a:r>
              <a:rPr lang="en-GB" altLang="en-US" sz="1600" b="1" dirty="0" smtClean="0">
                <a:latin typeface="Arial" pitchFamily="34" charset="0"/>
                <a:cs typeface="Arial" pitchFamily="34" charset="0"/>
              </a:rPr>
              <a:t>Unison: </a:t>
            </a:r>
            <a:r>
              <a:rPr lang="en-GB" altLang="en-US" sz="1600" dirty="0" smtClean="0">
                <a:latin typeface="Arial" pitchFamily="34" charset="0"/>
                <a:cs typeface="Arial" pitchFamily="34" charset="0"/>
              </a:rPr>
              <a:t>The recognised </a:t>
            </a:r>
            <a:r>
              <a:rPr lang="en-GB" altLang="en-US" sz="1600" dirty="0">
                <a:latin typeface="Arial" pitchFamily="34" charset="0"/>
                <a:cs typeface="Arial" pitchFamily="34" charset="0"/>
              </a:rPr>
              <a:t>Trade Union for NHS Health </a:t>
            </a:r>
            <a:r>
              <a:rPr lang="en-GB" altLang="en-US" sz="1600" dirty="0" smtClean="0">
                <a:latin typeface="Arial" pitchFamily="34" charset="0"/>
                <a:cs typeface="Arial" pitchFamily="34" charset="0"/>
              </a:rPr>
              <a:t>Scotland and with whom there is a formal obligation to consult on organisational change.</a:t>
            </a:r>
            <a:endParaRPr lang="en-GB" altLang="en-US" sz="1600" dirty="0">
              <a:latin typeface="Arial" pitchFamily="34" charset="0"/>
              <a:cs typeface="Arial" pitchFamily="34" charset="0"/>
            </a:endParaRPr>
          </a:p>
          <a:p>
            <a:pPr>
              <a:spcBef>
                <a:spcPct val="0"/>
              </a:spcBef>
            </a:pPr>
            <a:r>
              <a:rPr lang="en-GB" altLang="en-US" sz="1600" dirty="0" smtClean="0">
                <a:latin typeface="Arial" pitchFamily="34" charset="0"/>
                <a:cs typeface="Arial" pitchFamily="34" charset="0"/>
              </a:rPr>
              <a:t>Once </a:t>
            </a:r>
            <a:r>
              <a:rPr lang="en-GB" altLang="en-US" sz="1600" dirty="0">
                <a:latin typeface="Arial" pitchFamily="34" charset="0"/>
                <a:cs typeface="Arial" pitchFamily="34" charset="0"/>
              </a:rPr>
              <a:t>this programme of change is </a:t>
            </a:r>
            <a:r>
              <a:rPr lang="en-GB" altLang="en-US" sz="1600" dirty="0" smtClean="0">
                <a:latin typeface="Arial" pitchFamily="34" charset="0"/>
                <a:cs typeface="Arial" pitchFamily="34" charset="0"/>
              </a:rPr>
              <a:t>complete, feedback will be sought from </a:t>
            </a:r>
            <a:r>
              <a:rPr lang="en-GB" altLang="en-US" sz="1600" dirty="0">
                <a:latin typeface="Arial" pitchFamily="34" charset="0"/>
                <a:cs typeface="Arial" pitchFamily="34" charset="0"/>
              </a:rPr>
              <a:t>all staff on the </a:t>
            </a:r>
            <a:r>
              <a:rPr lang="en-GB" altLang="en-US" sz="1600" dirty="0" smtClean="0">
                <a:latin typeface="Arial" pitchFamily="34" charset="0"/>
                <a:cs typeface="Arial" pitchFamily="34" charset="0"/>
              </a:rPr>
              <a:t>process and outcomes. This </a:t>
            </a:r>
            <a:r>
              <a:rPr lang="en-GB" altLang="en-US" sz="1600" dirty="0">
                <a:latin typeface="Arial" pitchFamily="34" charset="0"/>
                <a:cs typeface="Arial" pitchFamily="34" charset="0"/>
              </a:rPr>
              <a:t>feedback will be shared with the </a:t>
            </a:r>
            <a:r>
              <a:rPr lang="en-GB" altLang="en-US" sz="1600" b="1" dirty="0">
                <a:latin typeface="Arial" pitchFamily="34" charset="0"/>
                <a:cs typeface="Arial" pitchFamily="34" charset="0"/>
              </a:rPr>
              <a:t>PF</a:t>
            </a:r>
            <a:r>
              <a:rPr lang="en-GB" altLang="en-US" sz="1600" dirty="0">
                <a:latin typeface="Arial" pitchFamily="34" charset="0"/>
                <a:cs typeface="Arial" pitchFamily="34" charset="0"/>
              </a:rPr>
              <a:t> and also an overview of the whole process and lessons learned shared with </a:t>
            </a:r>
            <a:r>
              <a:rPr lang="en-GB" altLang="en-US" sz="1600" dirty="0" smtClean="0">
                <a:latin typeface="Arial" pitchFamily="34" charset="0"/>
                <a:cs typeface="Arial" pitchFamily="34" charset="0"/>
              </a:rPr>
              <a:t>the </a:t>
            </a:r>
            <a:r>
              <a:rPr lang="en-GB" altLang="en-US" sz="1600" b="1" dirty="0" smtClean="0">
                <a:latin typeface="Arial" pitchFamily="34" charset="0"/>
                <a:cs typeface="Arial" pitchFamily="34" charset="0"/>
              </a:rPr>
              <a:t>SGC.</a:t>
            </a:r>
            <a:r>
              <a:rPr lang="en-GB" altLang="en-US" sz="1600" dirty="0" smtClean="0">
                <a:latin typeface="Arial" pitchFamily="34" charset="0"/>
                <a:cs typeface="Arial" pitchFamily="34" charset="0"/>
              </a:rPr>
              <a:t> </a:t>
            </a:r>
          </a:p>
          <a:p>
            <a:pPr>
              <a:spcBef>
                <a:spcPct val="0"/>
              </a:spcBef>
            </a:pPr>
            <a:r>
              <a:rPr lang="en-GB" altLang="en-US" sz="1600" b="1" dirty="0" smtClean="0">
                <a:latin typeface="Arial" pitchFamily="34" charset="0"/>
                <a:cs typeface="Arial" pitchFamily="34" charset="0"/>
              </a:rPr>
              <a:t>Board: </a:t>
            </a:r>
            <a:r>
              <a:rPr lang="en-GB" altLang="en-US" sz="1600" dirty="0" smtClean="0">
                <a:latin typeface="Arial" pitchFamily="34" charset="0"/>
                <a:cs typeface="Arial" pitchFamily="34" charset="0"/>
              </a:rPr>
              <a:t>Regular updates have been provided via papers and CEO updates.  Progress report due February 2015. </a:t>
            </a:r>
            <a:r>
              <a:rPr lang="en-GB" altLang="en-US" sz="1600" dirty="0">
                <a:latin typeface="Arial" pitchFamily="34" charset="0"/>
                <a:cs typeface="Arial" pitchFamily="34" charset="0"/>
              </a:rPr>
              <a:t>Board overall will consider the strategic effectiveness of these changes when complete.</a:t>
            </a:r>
          </a:p>
          <a:p>
            <a:pPr marL="0" indent="0">
              <a:buNone/>
            </a:pPr>
            <a:endParaRPr lang="en-GB" dirty="0"/>
          </a:p>
        </p:txBody>
      </p:sp>
    </p:spTree>
    <p:extLst>
      <p:ext uri="{BB962C8B-B14F-4D97-AF65-F5344CB8AC3E}">
        <p14:creationId xmlns:p14="http://schemas.microsoft.com/office/powerpoint/2010/main" val="324814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3568" y="404664"/>
            <a:ext cx="7772400" cy="360040"/>
          </a:xfrm>
        </p:spPr>
        <p:txBody>
          <a:bodyPr/>
          <a:lstStyle/>
          <a:p>
            <a:pPr algn="l"/>
            <a:r>
              <a:rPr lang="en-US" sz="1600" b="1" dirty="0" smtClean="0">
                <a:latin typeface="Arial" panose="020B0604020202020204" pitchFamily="34" charset="0"/>
                <a:cs typeface="Arial" panose="020B0604020202020204" pitchFamily="34" charset="0"/>
              </a:rPr>
              <a:t>Staff Involved in Decisions</a:t>
            </a:r>
            <a:endParaRPr lang="en-US" sz="1600" b="1" dirty="0">
              <a:latin typeface="StoneSansSemibold"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563253017"/>
              </p:ext>
            </p:extLst>
          </p:nvPr>
        </p:nvGraphicFramePr>
        <p:xfrm>
          <a:off x="251520" y="836713"/>
          <a:ext cx="8640962" cy="3715890"/>
        </p:xfrm>
        <a:graphic>
          <a:graphicData uri="http://schemas.openxmlformats.org/drawingml/2006/table">
            <a:tbl>
              <a:tblPr firstRow="1" firstCol="1" bandRow="1">
                <a:tableStyleId>{5C22544A-7EE6-4342-B048-85BDC9FD1C3A}</a:tableStyleId>
              </a:tblPr>
              <a:tblGrid>
                <a:gridCol w="1339367"/>
                <a:gridCol w="1243654"/>
                <a:gridCol w="1249142"/>
                <a:gridCol w="1243045"/>
                <a:gridCol w="1126605"/>
                <a:gridCol w="1233901"/>
                <a:gridCol w="1205248"/>
              </a:tblGrid>
              <a:tr h="360039">
                <a:tc>
                  <a:txBody>
                    <a:bodyPr/>
                    <a:lstStyle/>
                    <a:p>
                      <a:pPr>
                        <a:lnSpc>
                          <a:spcPct val="115000"/>
                        </a:lnSpc>
                        <a:spcAft>
                          <a:spcPts val="0"/>
                        </a:spcAft>
                      </a:pPr>
                      <a:r>
                        <a:rPr lang="en-GB" sz="900" b="1" dirty="0" smtClean="0">
                          <a:solidFill>
                            <a:schemeClr val="tx1"/>
                          </a:solidFill>
                          <a:effectLst/>
                        </a:rPr>
                        <a:t>Proposal</a:t>
                      </a:r>
                      <a:endParaRPr lang="en-GB" sz="1000" b="1" dirty="0">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r>
                        <a:rPr lang="en-GB" sz="900" b="1" dirty="0">
                          <a:solidFill>
                            <a:schemeClr val="tx1"/>
                          </a:solidFill>
                          <a:effectLst/>
                        </a:rPr>
                        <a:t>Decision</a:t>
                      </a:r>
                      <a:endParaRPr lang="en-GB" sz="1000" b="1" dirty="0">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r>
                        <a:rPr lang="en-GB" sz="900" b="1">
                          <a:solidFill>
                            <a:schemeClr val="tx1"/>
                          </a:solidFill>
                          <a:effectLst/>
                        </a:rPr>
                        <a:t>Formulation</a:t>
                      </a:r>
                      <a:endParaRPr lang="en-GB" sz="1000" b="1">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r>
                        <a:rPr lang="en-GB" sz="900" b="1">
                          <a:solidFill>
                            <a:schemeClr val="tx1"/>
                          </a:solidFill>
                          <a:effectLst/>
                        </a:rPr>
                        <a:t>Consultation</a:t>
                      </a:r>
                      <a:endParaRPr lang="en-GB" sz="1000" b="1">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r>
                        <a:rPr lang="en-GB" sz="900" b="1">
                          <a:solidFill>
                            <a:schemeClr val="tx1"/>
                          </a:solidFill>
                          <a:effectLst/>
                        </a:rPr>
                        <a:t>Negotiation (where required)</a:t>
                      </a:r>
                      <a:endParaRPr lang="en-GB" sz="1000" b="1">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r>
                        <a:rPr lang="en-GB" sz="900" b="1">
                          <a:solidFill>
                            <a:schemeClr val="tx1"/>
                          </a:solidFill>
                          <a:effectLst/>
                        </a:rPr>
                        <a:t>Implementation</a:t>
                      </a:r>
                      <a:endParaRPr lang="en-GB" sz="1000" b="1">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r>
                        <a:rPr lang="en-GB" sz="900" b="1" dirty="0">
                          <a:solidFill>
                            <a:schemeClr val="tx1"/>
                          </a:solidFill>
                          <a:effectLst/>
                        </a:rPr>
                        <a:t>Evaluation***</a:t>
                      </a:r>
                      <a:endParaRPr lang="en-GB" sz="1000" b="1" dirty="0">
                        <a:solidFill>
                          <a:schemeClr val="tx1"/>
                        </a:solidFill>
                        <a:effectLst/>
                        <a:latin typeface="Arial"/>
                        <a:ea typeface="Calibri"/>
                        <a:cs typeface="Times New Roman"/>
                      </a:endParaRPr>
                    </a:p>
                  </a:txBody>
                  <a:tcPr marL="59222" marR="59222" marT="0" marB="0"/>
                </a:tc>
              </a:tr>
              <a:tr h="504056">
                <a:tc>
                  <a:txBody>
                    <a:bodyPr/>
                    <a:lstStyle/>
                    <a:p>
                      <a:pPr>
                        <a:lnSpc>
                          <a:spcPct val="115000"/>
                        </a:lnSpc>
                        <a:spcAft>
                          <a:spcPts val="0"/>
                        </a:spcAft>
                      </a:pPr>
                      <a:r>
                        <a:rPr lang="en-GB" sz="900" dirty="0" smtClean="0">
                          <a:solidFill>
                            <a:schemeClr val="tx1"/>
                          </a:solidFill>
                          <a:effectLst/>
                        </a:rPr>
                        <a:t>Functional </a:t>
                      </a:r>
                      <a:r>
                        <a:rPr lang="en-GB" sz="900" dirty="0">
                          <a:solidFill>
                            <a:schemeClr val="tx1"/>
                          </a:solidFill>
                          <a:effectLst/>
                        </a:rPr>
                        <a:t>alignment rather than whole scale restructure</a:t>
                      </a:r>
                      <a:endParaRPr lang="en-GB" sz="1000" dirty="0">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r>
                        <a:rPr lang="en-GB" sz="900" dirty="0" smtClean="0">
                          <a:effectLst/>
                        </a:rPr>
                        <a:t>Partnership </a:t>
                      </a:r>
                      <a:r>
                        <a:rPr lang="en-GB" sz="900" dirty="0">
                          <a:effectLst/>
                        </a:rPr>
                        <a:t>Forum (PF)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r>
                        <a:rPr lang="en-GB" sz="900" dirty="0" smtClean="0">
                          <a:effectLst/>
                        </a:rPr>
                        <a:t>PF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r>
                        <a:rPr lang="en-GB" sz="900" dirty="0" smtClean="0">
                          <a:effectLst/>
                        </a:rPr>
                        <a:t>PF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r>
                        <a:rPr lang="en-GB" sz="900" dirty="0" smtClean="0">
                          <a:effectLst/>
                        </a:rPr>
                        <a:t>Unison</a:t>
                      </a:r>
                      <a:r>
                        <a:rPr lang="en-GB" sz="900" dirty="0">
                          <a:effectLst/>
                        </a:rPr>
                        <a:t>**</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r>
                        <a:rPr lang="en-GB" sz="900" dirty="0" smtClean="0">
                          <a:effectLst/>
                        </a:rPr>
                        <a:t>CAG*/PF</a:t>
                      </a:r>
                      <a:endParaRPr lang="en-GB" sz="1000" dirty="0">
                        <a:effectLst/>
                      </a:endParaRPr>
                    </a:p>
                    <a:p>
                      <a:pPr>
                        <a:lnSpc>
                          <a:spcPct val="115000"/>
                        </a:lnSpc>
                        <a:spcAft>
                          <a:spcPts val="0"/>
                        </a:spcAft>
                      </a:pPr>
                      <a:r>
                        <a:rPr lang="en-GB" sz="900" dirty="0">
                          <a:effectLst/>
                        </a:rPr>
                        <a:t>All staff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r>
                        <a:rPr lang="en-GB" sz="900" dirty="0" smtClean="0">
                          <a:effectLst/>
                        </a:rPr>
                        <a:t>PF/Staff </a:t>
                      </a:r>
                      <a:r>
                        <a:rPr lang="en-GB" sz="900" dirty="0">
                          <a:effectLst/>
                        </a:rPr>
                        <a:t>Governance Committee (SGC)</a:t>
                      </a:r>
                      <a:endParaRPr lang="en-GB" sz="1000" dirty="0">
                        <a:effectLst/>
                      </a:endParaRPr>
                    </a:p>
                    <a:p>
                      <a:pPr>
                        <a:lnSpc>
                          <a:spcPct val="115000"/>
                        </a:lnSpc>
                        <a:spcAft>
                          <a:spcPts val="0"/>
                        </a:spcAft>
                      </a:pPr>
                      <a:r>
                        <a:rPr lang="en-GB" sz="900" dirty="0">
                          <a:effectLst/>
                        </a:rPr>
                        <a:t>All staff</a:t>
                      </a:r>
                      <a:endParaRPr lang="en-GB" sz="1000" dirty="0">
                        <a:effectLst/>
                        <a:latin typeface="Arial"/>
                        <a:ea typeface="Calibri"/>
                        <a:cs typeface="Times New Roman"/>
                      </a:endParaRPr>
                    </a:p>
                  </a:txBody>
                  <a:tcPr marL="59222" marR="59222" marT="0" marB="0"/>
                </a:tc>
              </a:tr>
              <a:tr h="661128">
                <a:tc>
                  <a:txBody>
                    <a:bodyPr/>
                    <a:lstStyle/>
                    <a:p>
                      <a:pPr>
                        <a:lnSpc>
                          <a:spcPct val="115000"/>
                        </a:lnSpc>
                        <a:spcAft>
                          <a:spcPts val="0"/>
                        </a:spcAft>
                      </a:pPr>
                      <a:r>
                        <a:rPr lang="en-GB" sz="900" dirty="0" smtClean="0">
                          <a:solidFill>
                            <a:schemeClr val="tx1"/>
                          </a:solidFill>
                          <a:effectLst/>
                        </a:rPr>
                        <a:t>Overall alignment of functions across directorate</a:t>
                      </a:r>
                      <a:endParaRPr lang="en-GB" sz="1000" dirty="0">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latin typeface="+mn-lt"/>
                          <a:ea typeface="+mn-ea"/>
                          <a:cs typeface="+mn-cs"/>
                        </a:rPr>
                        <a:t>CMT</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latin typeface="+mn-lt"/>
                          <a:ea typeface="+mn-ea"/>
                          <a:cs typeface="+mn-cs"/>
                        </a:rPr>
                        <a:t>All</a:t>
                      </a:r>
                      <a:r>
                        <a:rPr lang="en-GB" sz="900" baseline="0" dirty="0" smtClean="0">
                          <a:effectLst/>
                          <a:latin typeface="+mn-lt"/>
                          <a:ea typeface="+mn-ea"/>
                          <a:cs typeface="+mn-cs"/>
                        </a:rPr>
                        <a:t> staff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latin typeface="+mn-lt"/>
                          <a:ea typeface="+mn-ea"/>
                          <a:cs typeface="+mn-cs"/>
                        </a:rPr>
                        <a:t>All</a:t>
                      </a:r>
                      <a:r>
                        <a:rPr lang="en-GB" sz="900" baseline="0" dirty="0" smtClean="0">
                          <a:effectLst/>
                          <a:latin typeface="+mn-lt"/>
                          <a:ea typeface="+mn-ea"/>
                          <a:cs typeface="+mn-cs"/>
                        </a:rPr>
                        <a:t> staff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rPr>
                        <a:t>Unison</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rPr>
                        <a:t>CAG/PF</a:t>
                      </a:r>
                      <a:endParaRPr lang="en-GB" sz="1000" dirty="0">
                        <a:effectLst/>
                      </a:endParaRPr>
                    </a:p>
                    <a:p>
                      <a:pPr>
                        <a:lnSpc>
                          <a:spcPct val="115000"/>
                        </a:lnSpc>
                        <a:spcAft>
                          <a:spcPts val="0"/>
                        </a:spcAft>
                      </a:pPr>
                      <a:r>
                        <a:rPr lang="en-GB" sz="900" dirty="0">
                          <a:effectLst/>
                        </a:rPr>
                        <a:t>All staff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rPr>
                        <a:t>PF/SGC</a:t>
                      </a:r>
                      <a:endParaRPr lang="en-GB" sz="1000" dirty="0">
                        <a:effectLst/>
                      </a:endParaRPr>
                    </a:p>
                    <a:p>
                      <a:pPr>
                        <a:lnSpc>
                          <a:spcPct val="115000"/>
                        </a:lnSpc>
                        <a:spcAft>
                          <a:spcPts val="0"/>
                        </a:spcAft>
                      </a:pPr>
                      <a:r>
                        <a:rPr lang="en-GB" sz="900" dirty="0">
                          <a:effectLst/>
                        </a:rPr>
                        <a:t>All staff</a:t>
                      </a:r>
                      <a:endParaRPr lang="en-GB" sz="1000" dirty="0">
                        <a:effectLst/>
                        <a:latin typeface="Arial"/>
                        <a:ea typeface="Calibri"/>
                        <a:cs typeface="Times New Roman"/>
                      </a:endParaRPr>
                    </a:p>
                  </a:txBody>
                  <a:tcPr marL="59222" marR="59222" marT="0" marB="0"/>
                </a:tc>
              </a:tr>
              <a:tr h="1139072">
                <a:tc>
                  <a:txBody>
                    <a:bodyPr/>
                    <a:lstStyle/>
                    <a:p>
                      <a:pPr>
                        <a:lnSpc>
                          <a:spcPct val="115000"/>
                        </a:lnSpc>
                        <a:spcAft>
                          <a:spcPts val="0"/>
                        </a:spcAft>
                      </a:pPr>
                      <a:endParaRPr lang="en-GB" sz="900" dirty="0" smtClean="0">
                        <a:solidFill>
                          <a:schemeClr val="tx1"/>
                        </a:solidFill>
                        <a:effectLst/>
                      </a:endParaRPr>
                    </a:p>
                    <a:p>
                      <a:pPr>
                        <a:lnSpc>
                          <a:spcPct val="115000"/>
                        </a:lnSpc>
                        <a:spcAft>
                          <a:spcPts val="0"/>
                        </a:spcAft>
                      </a:pPr>
                      <a:r>
                        <a:rPr lang="en-GB" sz="900" dirty="0" smtClean="0">
                          <a:solidFill>
                            <a:schemeClr val="tx1"/>
                          </a:solidFill>
                          <a:effectLst/>
                        </a:rPr>
                        <a:t>Processes and content of engagement and feedback and overall</a:t>
                      </a:r>
                      <a:r>
                        <a:rPr lang="en-GB" sz="900" baseline="0" dirty="0" smtClean="0">
                          <a:solidFill>
                            <a:schemeClr val="tx1"/>
                          </a:solidFill>
                          <a:effectLst/>
                        </a:rPr>
                        <a:t> management of change</a:t>
                      </a:r>
                      <a:endParaRPr lang="en-GB" sz="1000" dirty="0">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900" dirty="0" smtClean="0">
                          <a:effectLst/>
                          <a:latin typeface="+mn-lt"/>
                          <a:ea typeface="+mn-ea"/>
                          <a:cs typeface="+mn-cs"/>
                        </a:rPr>
                        <a:t>PF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900" dirty="0" smtClean="0">
                          <a:effectLst/>
                        </a:rPr>
                        <a:t>CAG</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1000" dirty="0" smtClean="0">
                          <a:effectLst/>
                          <a:latin typeface="Arial"/>
                          <a:ea typeface="Calibri"/>
                          <a:cs typeface="Times New Roman"/>
                        </a:rPr>
                        <a:t>CAG</a:t>
                      </a:r>
                      <a:r>
                        <a:rPr lang="en-GB" sz="1000" baseline="0" dirty="0" smtClean="0">
                          <a:effectLst/>
                          <a:latin typeface="Arial"/>
                          <a:ea typeface="Calibri"/>
                          <a:cs typeface="Times New Roman"/>
                        </a:rPr>
                        <a:t> (referring to PF and using networks across org to gain feedback)</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rPr>
                        <a:t>Unison</a:t>
                      </a:r>
                      <a:endParaRPr lang="en-GB" sz="1000" dirty="0">
                        <a:effectLst/>
                      </a:endParaRPr>
                    </a:p>
                    <a:p>
                      <a:pPr>
                        <a:lnSpc>
                          <a:spcPct val="115000"/>
                        </a:lnSpc>
                        <a:spcAft>
                          <a:spcPts val="0"/>
                        </a:spcAft>
                      </a:pPr>
                      <a:r>
                        <a:rPr lang="en-GB" sz="900" dirty="0">
                          <a:effectLst/>
                        </a:rPr>
                        <a:t>Unions of other relevant organisations</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r>
                        <a:rPr lang="en-GB" sz="1000" dirty="0" smtClean="0">
                          <a:effectLst/>
                          <a:latin typeface="Arial"/>
                          <a:ea typeface="Calibri"/>
                          <a:cs typeface="Times New Roman"/>
                        </a:rPr>
                        <a:t>CAG </a:t>
                      </a:r>
                      <a:r>
                        <a:rPr lang="en-GB" sz="1000" smtClean="0">
                          <a:effectLst/>
                          <a:latin typeface="Arial"/>
                          <a:ea typeface="Calibri"/>
                          <a:cs typeface="Times New Roman"/>
                        </a:rPr>
                        <a:t>(reporting to PF +?also CMT)</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900" dirty="0" smtClean="0">
                          <a:effectLst/>
                        </a:rPr>
                        <a:t>PF/SGC</a:t>
                      </a:r>
                      <a:endParaRPr lang="en-GB" sz="1000" dirty="0">
                        <a:effectLst/>
                      </a:endParaRPr>
                    </a:p>
                    <a:p>
                      <a:pPr>
                        <a:lnSpc>
                          <a:spcPct val="115000"/>
                        </a:lnSpc>
                        <a:spcAft>
                          <a:spcPts val="0"/>
                        </a:spcAft>
                      </a:pPr>
                      <a:r>
                        <a:rPr lang="en-GB" sz="900" dirty="0">
                          <a:effectLst/>
                        </a:rPr>
                        <a:t>All staff</a:t>
                      </a:r>
                      <a:endParaRPr lang="en-GB" sz="1000" dirty="0">
                        <a:effectLst/>
                        <a:latin typeface="Arial"/>
                        <a:ea typeface="Calibri"/>
                        <a:cs typeface="Times New Roman"/>
                      </a:endParaRPr>
                    </a:p>
                  </a:txBody>
                  <a:tcPr marL="59222" marR="59222" marT="0" marB="0"/>
                </a:tc>
              </a:tr>
              <a:tr h="998899">
                <a:tc>
                  <a:txBody>
                    <a:bodyPr/>
                    <a:lstStyle/>
                    <a:p>
                      <a:pPr>
                        <a:lnSpc>
                          <a:spcPct val="115000"/>
                        </a:lnSpc>
                        <a:spcAft>
                          <a:spcPts val="0"/>
                        </a:spcAft>
                      </a:pPr>
                      <a:endParaRPr lang="en-GB" sz="900" dirty="0" smtClean="0">
                        <a:solidFill>
                          <a:schemeClr val="tx1"/>
                        </a:solidFill>
                        <a:effectLst/>
                      </a:endParaRPr>
                    </a:p>
                    <a:p>
                      <a:pPr>
                        <a:lnSpc>
                          <a:spcPct val="115000"/>
                        </a:lnSpc>
                        <a:spcAft>
                          <a:spcPts val="0"/>
                        </a:spcAft>
                      </a:pPr>
                      <a:r>
                        <a:rPr lang="en-GB" sz="900" dirty="0" smtClean="0">
                          <a:solidFill>
                            <a:schemeClr val="tx1"/>
                          </a:solidFill>
                          <a:effectLst/>
                        </a:rPr>
                        <a:t>Options </a:t>
                      </a:r>
                      <a:r>
                        <a:rPr lang="en-GB" sz="900" dirty="0">
                          <a:solidFill>
                            <a:schemeClr val="tx1"/>
                          </a:solidFill>
                          <a:effectLst/>
                        </a:rPr>
                        <a:t>and proposals for structures for teams affected</a:t>
                      </a:r>
                      <a:endParaRPr lang="en-GB" sz="1000" dirty="0">
                        <a:solidFill>
                          <a:schemeClr val="tx1"/>
                        </a:solidFill>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900" dirty="0" smtClean="0">
                          <a:effectLst/>
                        </a:rPr>
                        <a:t>Responsible </a:t>
                      </a:r>
                      <a:r>
                        <a:rPr lang="en-GB" sz="900" dirty="0">
                          <a:effectLst/>
                        </a:rPr>
                        <a:t>Director </a:t>
                      </a:r>
                      <a:r>
                        <a:rPr lang="en-GB" sz="900" dirty="0" smtClean="0">
                          <a:effectLst/>
                        </a:rPr>
                        <a:t>– accountable to</a:t>
                      </a:r>
                      <a:r>
                        <a:rPr lang="en-GB" sz="900" baseline="0" dirty="0" smtClean="0">
                          <a:effectLst/>
                        </a:rPr>
                        <a:t> CMT</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r>
                        <a:rPr lang="en-GB" sz="900" dirty="0">
                          <a:effectLst/>
                        </a:rPr>
                        <a:t>All affected staff (including staff in other organisations as relevant)</a:t>
                      </a:r>
                      <a:endParaRPr lang="en-GB" sz="1000" dirty="0">
                        <a:effectLst/>
                      </a:endParaRPr>
                    </a:p>
                    <a:p>
                      <a:pPr>
                        <a:lnSpc>
                          <a:spcPct val="115000"/>
                        </a:lnSpc>
                        <a:spcAft>
                          <a:spcPts val="0"/>
                        </a:spcAft>
                      </a:pPr>
                      <a:r>
                        <a:rPr lang="en-GB" sz="900" dirty="0">
                          <a:effectLst/>
                        </a:rPr>
                        <a:t>CAG/PF</a:t>
                      </a:r>
                      <a:endParaRPr lang="en-GB" sz="1000" dirty="0">
                        <a:effectLst/>
                      </a:endParaRPr>
                    </a:p>
                    <a:p>
                      <a:pPr>
                        <a:lnSpc>
                          <a:spcPct val="115000"/>
                        </a:lnSpc>
                        <a:spcAft>
                          <a:spcPts val="0"/>
                        </a:spcAft>
                      </a:pPr>
                      <a:r>
                        <a:rPr lang="en-GB" sz="900" dirty="0">
                          <a:effectLst/>
                        </a:rPr>
                        <a:t>CMT</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900" dirty="0" smtClean="0">
                          <a:effectLst/>
                        </a:rPr>
                        <a:t>All </a:t>
                      </a:r>
                      <a:r>
                        <a:rPr lang="en-GB" sz="900" dirty="0">
                          <a:effectLst/>
                        </a:rPr>
                        <a:t>affected staff</a:t>
                      </a:r>
                      <a:endParaRPr lang="en-GB" sz="1000" dirty="0">
                        <a:effectLst/>
                      </a:endParaRPr>
                    </a:p>
                    <a:p>
                      <a:pPr>
                        <a:lnSpc>
                          <a:spcPct val="115000"/>
                        </a:lnSpc>
                        <a:spcAft>
                          <a:spcPts val="0"/>
                        </a:spcAft>
                      </a:pPr>
                      <a:r>
                        <a:rPr lang="en-GB" sz="900" dirty="0" smtClean="0">
                          <a:effectLst/>
                          <a:latin typeface="+mn-lt"/>
                          <a:ea typeface="+mn-ea"/>
                          <a:cs typeface="+mn-cs"/>
                        </a:rPr>
                        <a:t>Unison</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r>
                        <a:rPr lang="en-GB" sz="900" dirty="0" smtClean="0">
                          <a:effectLst/>
                        </a:rPr>
                        <a:t>Unison </a:t>
                      </a:r>
                      <a:r>
                        <a:rPr lang="en-GB" sz="900" dirty="0">
                          <a:effectLst/>
                        </a:rPr>
                        <a:t>/</a:t>
                      </a:r>
                      <a:endParaRPr lang="en-GB" sz="1000" dirty="0">
                        <a:effectLst/>
                      </a:endParaRPr>
                    </a:p>
                    <a:p>
                      <a:pPr>
                        <a:lnSpc>
                          <a:spcPct val="115000"/>
                        </a:lnSpc>
                        <a:spcAft>
                          <a:spcPts val="0"/>
                        </a:spcAft>
                      </a:pPr>
                      <a:r>
                        <a:rPr lang="en-GB" sz="900" dirty="0">
                          <a:effectLst/>
                        </a:rPr>
                        <a:t>unions of other relevant organisations</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900" dirty="0" smtClean="0">
                          <a:effectLst/>
                        </a:rPr>
                        <a:t>All </a:t>
                      </a:r>
                      <a:r>
                        <a:rPr lang="en-GB" sz="900" dirty="0">
                          <a:effectLst/>
                        </a:rPr>
                        <a:t>affected staff</a:t>
                      </a:r>
                      <a:endParaRPr lang="en-GB" sz="1000" dirty="0">
                        <a:effectLst/>
                        <a:latin typeface="Arial"/>
                        <a:ea typeface="Calibri"/>
                        <a:cs typeface="Times New Roman"/>
                      </a:endParaRPr>
                    </a:p>
                  </a:txBody>
                  <a:tcPr marL="59222" marR="59222" marT="0" marB="0"/>
                </a:tc>
                <a:tc>
                  <a:txBody>
                    <a:bodyPr/>
                    <a:lstStyle/>
                    <a:p>
                      <a:pPr>
                        <a:lnSpc>
                          <a:spcPct val="115000"/>
                        </a:lnSpc>
                        <a:spcAft>
                          <a:spcPts val="0"/>
                        </a:spcAft>
                      </a:pPr>
                      <a:endParaRPr lang="en-GB" sz="900" dirty="0" smtClean="0">
                        <a:effectLst/>
                      </a:endParaRPr>
                    </a:p>
                    <a:p>
                      <a:pPr>
                        <a:lnSpc>
                          <a:spcPct val="115000"/>
                        </a:lnSpc>
                        <a:spcAft>
                          <a:spcPts val="0"/>
                        </a:spcAft>
                      </a:pPr>
                      <a:endParaRPr lang="en-GB" sz="900" dirty="0" smtClean="0">
                        <a:effectLst/>
                      </a:endParaRPr>
                    </a:p>
                    <a:p>
                      <a:pPr>
                        <a:lnSpc>
                          <a:spcPct val="115000"/>
                        </a:lnSpc>
                        <a:spcAft>
                          <a:spcPts val="0"/>
                        </a:spcAft>
                      </a:pPr>
                      <a:r>
                        <a:rPr lang="en-GB" sz="900" dirty="0" smtClean="0">
                          <a:effectLst/>
                        </a:rPr>
                        <a:t>PF/SGC</a:t>
                      </a:r>
                      <a:endParaRPr lang="en-GB" sz="1000" dirty="0">
                        <a:effectLst/>
                      </a:endParaRPr>
                    </a:p>
                    <a:p>
                      <a:pPr>
                        <a:lnSpc>
                          <a:spcPct val="115000"/>
                        </a:lnSpc>
                        <a:spcAft>
                          <a:spcPts val="0"/>
                        </a:spcAft>
                      </a:pPr>
                      <a:r>
                        <a:rPr lang="en-GB" sz="900" dirty="0">
                          <a:effectLst/>
                        </a:rPr>
                        <a:t>All affected staff</a:t>
                      </a:r>
                      <a:endParaRPr lang="en-GB" sz="1000" dirty="0">
                        <a:effectLst/>
                        <a:latin typeface="Arial"/>
                        <a:ea typeface="Calibri"/>
                        <a:cs typeface="Times New Roman"/>
                      </a:endParaRPr>
                    </a:p>
                  </a:txBody>
                  <a:tcPr marL="59222" marR="59222" marT="0" marB="0"/>
                </a:tc>
              </a:tr>
            </a:tbl>
          </a:graphicData>
        </a:graphic>
      </p:graphicFrame>
    </p:spTree>
  </p:cSld>
  <p:clrMapOvr>
    <a:masterClrMapping/>
  </p:clrMapOvr>
</p:sld>
</file>

<file path=ppt/theme/theme1.xml><?xml version="1.0" encoding="utf-8"?>
<a:theme xmlns:a="http://schemas.openxmlformats.org/drawingml/2006/main" name="blank1">
  <a:themeElements>
    <a:clrScheme name="HS 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HS 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S defaul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S 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S defaul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S defaul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S 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S 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S 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taff Involved in Decision slide Dec 14" id="{671579DE-7F0C-4ED2-BF8E-D08E4C70EDAA}" vid="{3FF32B9E-F18B-4CD6-9BE9-DE61022B478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A529ACA6512F49A6399026771BE5D3" ma:contentTypeVersion="1" ma:contentTypeDescription="Create a new document." ma:contentTypeScope="" ma:versionID="c9acc9190c94cf686a684062b0fdc64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29D46A-C0B4-4B1E-A3EE-F267498B0F2A}">
  <ds:schemaRefs>
    <ds:schemaRef ds:uri="http://schemas.microsoft.com/sharepoint/v3/contenttype/forms"/>
  </ds:schemaRefs>
</ds:datastoreItem>
</file>

<file path=customXml/itemProps2.xml><?xml version="1.0" encoding="utf-8"?>
<ds:datastoreItem xmlns:ds="http://schemas.openxmlformats.org/officeDocument/2006/customXml" ds:itemID="{E3060962-3BAF-4936-B738-0731E14640BE}">
  <ds:schemaRefs>
    <ds:schemaRef ds:uri="http://schemas.openxmlformats.org/package/2006/metadata/core-properties"/>
    <ds:schemaRef ds:uri="http://purl.org/dc/terms/"/>
    <ds:schemaRef ds:uri="http://schemas.microsoft.com/office/2006/metadata/properties"/>
    <ds:schemaRef ds:uri="http://schemas.microsoft.com/office/infopath/2007/PartnerControls"/>
    <ds:schemaRef ds:uri="http://schemas.microsoft.com/sharepoint/v3"/>
    <ds:schemaRef ds:uri="http://schemas.microsoft.com/office/2006/documentManagement/typ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3B40786F-D2D8-4599-9689-D5FB2EC79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Staff Involved in Decision slide Dec 14</Template>
  <TotalTime>68</TotalTime>
  <Words>377</Words>
  <Application>Microsoft Office PowerPoint</Application>
  <PresentationFormat>On-screen Show (4:3)</PresentationFormat>
  <Paragraphs>81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blank1</vt:lpstr>
      <vt:lpstr>Decision Making &amp; Governance: Roles</vt:lpstr>
      <vt:lpstr>Staff Involved in Decisions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dc:title>
  <dc:creator>Cath Denholm</dc:creator>
  <cp:lastModifiedBy>Mary Riordan</cp:lastModifiedBy>
  <cp:revision>17</cp:revision>
  <dcterms:created xsi:type="dcterms:W3CDTF">2014-12-06T09:25:02Z</dcterms:created>
  <dcterms:modified xsi:type="dcterms:W3CDTF">2015-01-30T14:38:01Z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0x01010006A529ACA6512F49A6399026771BE5D3</vt:lpwstr>
  </property>
</Properties>
</file>